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  <p:sldMasterId id="2147483678" r:id="rId2"/>
  </p:sldMasterIdLst>
  <p:sldIdLst>
    <p:sldId id="275" r:id="rId3"/>
    <p:sldId id="273" r:id="rId4"/>
    <p:sldId id="257" r:id="rId5"/>
    <p:sldId id="258" r:id="rId6"/>
    <p:sldId id="259" r:id="rId7"/>
    <p:sldId id="268" r:id="rId8"/>
    <p:sldId id="267" r:id="rId9"/>
    <p:sldId id="260" r:id="rId10"/>
    <p:sldId id="269" r:id="rId11"/>
    <p:sldId id="261" r:id="rId12"/>
    <p:sldId id="270" r:id="rId13"/>
    <p:sldId id="262" r:id="rId14"/>
    <p:sldId id="272" r:id="rId15"/>
    <p:sldId id="264" r:id="rId16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0035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46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9E9EB-6C65-4833-8A95-38D30F57EB32}" type="datetimeFigureOut">
              <a:rPr lang="he-IL" smtClean="0"/>
              <a:t>י"ח/תשרי/תשפ"ז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753A5-0201-4ED8-BB37-F5917BC3FDF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60291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9E9EB-6C65-4833-8A95-38D30F57EB32}" type="datetimeFigureOut">
              <a:rPr lang="he-IL" smtClean="0"/>
              <a:t>י"ח/תשרי/תשפ"ז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753A5-0201-4ED8-BB37-F5917BC3FDF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814221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9E9EB-6C65-4833-8A95-38D30F57EB32}" type="datetimeFigureOut">
              <a:rPr lang="he-IL" smtClean="0"/>
              <a:t>י"ח/תשרי/תשפ"ז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753A5-0201-4ED8-BB37-F5917BC3FDF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5528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9E9EB-6C65-4833-8A95-38D30F57EB32}" type="datetimeFigureOut">
              <a:rPr lang="he-IL" smtClean="0"/>
              <a:t>י"ח/תשרי/תשפ"ז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753A5-0201-4ED8-BB37-F5917BC3FDF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36324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9E9EB-6C65-4833-8A95-38D30F57EB32}" type="datetimeFigureOut">
              <a:rPr lang="he-IL" smtClean="0"/>
              <a:t>י"ח/תשרי/תשפ"ז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753A5-0201-4ED8-BB37-F5917BC3FDF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90488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9E9EB-6C65-4833-8A95-38D30F57EB32}" type="datetimeFigureOut">
              <a:rPr lang="he-IL" smtClean="0"/>
              <a:t>י"ח/תשרי/תשפ"ז</a:t>
            </a:fld>
            <a:endParaRPr lang="he-IL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753A5-0201-4ED8-BB37-F5917BC3FDF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00121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9E9EB-6C65-4833-8A95-38D30F57EB32}" type="datetimeFigureOut">
              <a:rPr lang="he-IL" smtClean="0"/>
              <a:t>י"ח/תשרי/תשפ"ז</a:t>
            </a:fld>
            <a:endParaRPr lang="he-IL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753A5-0201-4ED8-BB37-F5917BC3FDF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779790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9E9EB-6C65-4833-8A95-38D30F57EB32}" type="datetimeFigureOut">
              <a:rPr lang="he-IL" smtClean="0"/>
              <a:t>י"ח/תשרי/תשפ"ז</a:t>
            </a:fld>
            <a:endParaRPr lang="he-IL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753A5-0201-4ED8-BB37-F5917BC3FDF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016761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9E9EB-6C65-4833-8A95-38D30F57EB32}" type="datetimeFigureOut">
              <a:rPr lang="he-IL" smtClean="0"/>
              <a:t>י"ח/תשרי/תשפ"ז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753A5-0201-4ED8-BB37-F5917BC3FDF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67316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תמונה פנורמית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9E9EB-6C65-4833-8A95-38D30F57EB32}" type="datetimeFigureOut">
              <a:rPr lang="he-IL" smtClean="0"/>
              <a:t>י"ח/תשרי/תשפ"ז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753A5-0201-4ED8-BB37-F5917BC3FDF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55696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ותרת ו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9E9EB-6C65-4833-8A95-38D30F57EB32}" type="datetimeFigureOut">
              <a:rPr lang="he-IL" smtClean="0"/>
              <a:t>י"ח/תשרי/תשפ"ז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753A5-0201-4ED8-BB37-F5917BC3FDF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272326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9E9EB-6C65-4833-8A95-38D30F57EB32}" type="datetimeFigureOut">
              <a:rPr lang="he-IL" smtClean="0"/>
              <a:t>י"ח/תשרי/תשפ"ז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753A5-0201-4ED8-BB37-F5917BC3FDF5}" type="slidenum">
              <a:rPr lang="he-IL" smtClean="0"/>
              <a:t>‹#›</a:t>
            </a:fld>
            <a:endParaRPr lang="he-IL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914465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9E9EB-6C65-4833-8A95-38D30F57EB32}" type="datetimeFigureOut">
              <a:rPr lang="he-IL" smtClean="0"/>
              <a:t>י"ח/תשרי/תשפ"ז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753A5-0201-4ED8-BB37-F5917BC3FDF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877369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עמודו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9E9EB-6C65-4833-8A95-38D30F57EB32}" type="datetimeFigureOut">
              <a:rPr lang="he-IL" smtClean="0"/>
              <a:t>י"ח/תשרי/תשפ"ז</a:t>
            </a:fld>
            <a:endParaRPr lang="he-IL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753A5-0201-4ED8-BB37-F5917BC3FDF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18938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עמודת 3 תמונו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9E9EB-6C65-4833-8A95-38D30F57EB32}" type="datetimeFigureOut">
              <a:rPr lang="he-IL" smtClean="0"/>
              <a:t>י"ח/תשרי/תשפ"ז</a:t>
            </a:fld>
            <a:endParaRPr lang="he-IL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753A5-0201-4ED8-BB37-F5917BC3FDF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379784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9E9EB-6C65-4833-8A95-38D30F57EB32}" type="datetimeFigureOut">
              <a:rPr lang="he-IL" smtClean="0"/>
              <a:t>י"ח/תשרי/תשפ"ז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753A5-0201-4ED8-BB37-F5917BC3FDF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957288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9E9EB-6C65-4833-8A95-38D30F57EB32}" type="datetimeFigureOut">
              <a:rPr lang="he-IL" smtClean="0"/>
              <a:t>י"ח/תשרי/תשפ"ז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753A5-0201-4ED8-BB37-F5917BC3FDF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578411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5869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6563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8743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6167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6862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30614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79281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0128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53219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76610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543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e-IL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e-IL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0A99E9EB-6C65-4833-8A95-38D30F57EB32}" type="datetimeFigureOut">
              <a:rPr lang="he-IL" smtClean="0"/>
              <a:t>י"ח/תשרי/תשפ"ז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C753A5-0201-4ED8-BB37-F5917BC3FDF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2027371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1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606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9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8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121998-DEF3-D3B3-7CDB-1FB089EF56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פטאנק | התאחדות מועדוני פטאנק ישראל (ע&quot;ר)">
            <a:extLst>
              <a:ext uri="{FF2B5EF4-FFF2-40B4-BE49-F238E27FC236}">
                <a16:creationId xmlns:a16="http://schemas.microsoft.com/office/drawing/2014/main" id="{997D56BB-9CDD-5646-0F14-C43DFA10DA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24" r="17695" b="-1"/>
          <a:stretch>
            <a:fillRect/>
          </a:stretch>
        </p:blipFill>
        <p:spPr bwMode="auto">
          <a:xfrm>
            <a:off x="6" y="4178808"/>
            <a:ext cx="6000749" cy="2679192"/>
          </a:xfrm>
          <a:custGeom>
            <a:avLst/>
            <a:gdLst/>
            <a:ahLst/>
            <a:cxnLst/>
            <a:rect l="l" t="t" r="r" b="b"/>
            <a:pathLst>
              <a:path w="6000749" h="3300478">
                <a:moveTo>
                  <a:pt x="0" y="0"/>
                </a:moveTo>
                <a:lnTo>
                  <a:pt x="72689" y="17405"/>
                </a:lnTo>
                <a:cubicBezTo>
                  <a:pt x="148479" y="30382"/>
                  <a:pt x="220740" y="46697"/>
                  <a:pt x="296224" y="60096"/>
                </a:cubicBezTo>
                <a:cubicBezTo>
                  <a:pt x="370204" y="73143"/>
                  <a:pt x="437718" y="89378"/>
                  <a:pt x="480347" y="125215"/>
                </a:cubicBezTo>
                <a:cubicBezTo>
                  <a:pt x="499354" y="141006"/>
                  <a:pt x="525380" y="157497"/>
                  <a:pt x="557941" y="163614"/>
                </a:cubicBezTo>
                <a:cubicBezTo>
                  <a:pt x="604343" y="172287"/>
                  <a:pt x="661151" y="169659"/>
                  <a:pt x="711163" y="175552"/>
                </a:cubicBezTo>
                <a:cubicBezTo>
                  <a:pt x="770061" y="182442"/>
                  <a:pt x="837586" y="186026"/>
                  <a:pt x="879547" y="204397"/>
                </a:cubicBezTo>
                <a:cubicBezTo>
                  <a:pt x="916853" y="220789"/>
                  <a:pt x="953852" y="232503"/>
                  <a:pt x="1001114" y="239543"/>
                </a:cubicBezTo>
                <a:cubicBezTo>
                  <a:pt x="1034229" y="244449"/>
                  <a:pt x="1060244" y="258297"/>
                  <a:pt x="1094193" y="261385"/>
                </a:cubicBezTo>
                <a:cubicBezTo>
                  <a:pt x="1138864" y="265585"/>
                  <a:pt x="1183576" y="267514"/>
                  <a:pt x="1223712" y="278215"/>
                </a:cubicBezTo>
                <a:cubicBezTo>
                  <a:pt x="1265353" y="289267"/>
                  <a:pt x="1311848" y="296040"/>
                  <a:pt x="1355116" y="305727"/>
                </a:cubicBezTo>
                <a:cubicBezTo>
                  <a:pt x="1378077" y="310948"/>
                  <a:pt x="1397486" y="319319"/>
                  <a:pt x="1419784" y="325013"/>
                </a:cubicBezTo>
                <a:cubicBezTo>
                  <a:pt x="1460606" y="335426"/>
                  <a:pt x="1502092" y="345368"/>
                  <a:pt x="1543855" y="354703"/>
                </a:cubicBezTo>
                <a:cubicBezTo>
                  <a:pt x="1585613" y="364041"/>
                  <a:pt x="1625936" y="376036"/>
                  <a:pt x="1671044" y="380741"/>
                </a:cubicBezTo>
                <a:cubicBezTo>
                  <a:pt x="1747929" y="388654"/>
                  <a:pt x="1830544" y="388195"/>
                  <a:pt x="1905503" y="397893"/>
                </a:cubicBezTo>
                <a:cubicBezTo>
                  <a:pt x="1981585" y="407807"/>
                  <a:pt x="2054121" y="423516"/>
                  <a:pt x="2122943" y="441264"/>
                </a:cubicBezTo>
                <a:cubicBezTo>
                  <a:pt x="2177383" y="455211"/>
                  <a:pt x="2228579" y="469433"/>
                  <a:pt x="2294750" y="471131"/>
                </a:cubicBezTo>
                <a:cubicBezTo>
                  <a:pt x="2331675" y="472095"/>
                  <a:pt x="2371411" y="480021"/>
                  <a:pt x="2395406" y="492458"/>
                </a:cubicBezTo>
                <a:cubicBezTo>
                  <a:pt x="2447356" y="519599"/>
                  <a:pt x="2511089" y="534865"/>
                  <a:pt x="2582173" y="545492"/>
                </a:cubicBezTo>
                <a:cubicBezTo>
                  <a:pt x="2677107" y="559893"/>
                  <a:pt x="2771049" y="575002"/>
                  <a:pt x="2866260" y="588796"/>
                </a:cubicBezTo>
                <a:cubicBezTo>
                  <a:pt x="2922428" y="597021"/>
                  <a:pt x="2978373" y="606221"/>
                  <a:pt x="3037154" y="609730"/>
                </a:cubicBezTo>
                <a:cubicBezTo>
                  <a:pt x="3157310" y="617134"/>
                  <a:pt x="3279823" y="620612"/>
                  <a:pt x="3400817" y="626198"/>
                </a:cubicBezTo>
                <a:cubicBezTo>
                  <a:pt x="3440399" y="627913"/>
                  <a:pt x="3478286" y="633081"/>
                  <a:pt x="3518453" y="633771"/>
                </a:cubicBezTo>
                <a:cubicBezTo>
                  <a:pt x="3561907" y="634557"/>
                  <a:pt x="3607885" y="630075"/>
                  <a:pt x="3651342" y="630861"/>
                </a:cubicBezTo>
                <a:cubicBezTo>
                  <a:pt x="3723632" y="632064"/>
                  <a:pt x="3794230" y="636720"/>
                  <a:pt x="3866543" y="638109"/>
                </a:cubicBezTo>
                <a:cubicBezTo>
                  <a:pt x="4006046" y="640675"/>
                  <a:pt x="4145773" y="642266"/>
                  <a:pt x="4285471" y="643671"/>
                </a:cubicBezTo>
                <a:cubicBezTo>
                  <a:pt x="4315374" y="643936"/>
                  <a:pt x="4347225" y="639959"/>
                  <a:pt x="4376825" y="640644"/>
                </a:cubicBezTo>
                <a:cubicBezTo>
                  <a:pt x="4455420" y="642648"/>
                  <a:pt x="4533819" y="645811"/>
                  <a:pt x="4611883" y="649214"/>
                </a:cubicBezTo>
                <a:cubicBezTo>
                  <a:pt x="4659172" y="651342"/>
                  <a:pt x="4705681" y="655657"/>
                  <a:pt x="4753273" y="657363"/>
                </a:cubicBezTo>
                <a:cubicBezTo>
                  <a:pt x="4791348" y="658728"/>
                  <a:pt x="4830282" y="658460"/>
                  <a:pt x="4869416" y="657032"/>
                </a:cubicBezTo>
                <a:cubicBezTo>
                  <a:pt x="4903113" y="655812"/>
                  <a:pt x="4937685" y="650501"/>
                  <a:pt x="4971133" y="650072"/>
                </a:cubicBezTo>
                <a:cubicBezTo>
                  <a:pt x="5061656" y="648862"/>
                  <a:pt x="5151315" y="649288"/>
                  <a:pt x="5241228" y="648921"/>
                </a:cubicBezTo>
                <a:cubicBezTo>
                  <a:pt x="5277251" y="648692"/>
                  <a:pt x="5313809" y="647064"/>
                  <a:pt x="5348948" y="648281"/>
                </a:cubicBezTo>
                <a:cubicBezTo>
                  <a:pt x="5442983" y="651292"/>
                  <a:pt x="5535908" y="656726"/>
                  <a:pt x="5630171" y="658761"/>
                </a:cubicBezTo>
                <a:cubicBezTo>
                  <a:pt x="5708354" y="660446"/>
                  <a:pt x="5788179" y="658309"/>
                  <a:pt x="5867227" y="658360"/>
                </a:cubicBezTo>
                <a:cubicBezTo>
                  <a:pt x="5900754" y="658487"/>
                  <a:pt x="5933144" y="660851"/>
                  <a:pt x="5966562" y="660236"/>
                </a:cubicBezTo>
                <a:lnTo>
                  <a:pt x="6000749" y="659419"/>
                </a:lnTo>
                <a:lnTo>
                  <a:pt x="6000749" y="3300478"/>
                </a:lnTo>
                <a:lnTo>
                  <a:pt x="0" y="3300478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‪petanque israel (פטאנק ישראל) | Facebook‬‏">
            <a:extLst>
              <a:ext uri="{FF2B5EF4-FFF2-40B4-BE49-F238E27FC236}">
                <a16:creationId xmlns:a16="http://schemas.microsoft.com/office/drawing/2014/main" id="{DA431F14-90F1-F5EA-7C3A-DD4DAEDAB1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718" b="898"/>
          <a:stretch>
            <a:fillRect/>
          </a:stretch>
        </p:blipFill>
        <p:spPr bwMode="auto">
          <a:xfrm>
            <a:off x="6191245" y="4114800"/>
            <a:ext cx="6000750" cy="2743199"/>
          </a:xfrm>
          <a:custGeom>
            <a:avLst/>
            <a:gdLst/>
            <a:ahLst/>
            <a:cxnLst/>
            <a:rect l="l" t="t" r="r" b="b"/>
            <a:pathLst>
              <a:path w="6000750" h="3380536">
                <a:moveTo>
                  <a:pt x="6000750" y="0"/>
                </a:moveTo>
                <a:lnTo>
                  <a:pt x="6000750" y="3380536"/>
                </a:lnTo>
                <a:lnTo>
                  <a:pt x="0" y="3380536"/>
                </a:lnTo>
                <a:lnTo>
                  <a:pt x="0" y="734920"/>
                </a:lnTo>
                <a:lnTo>
                  <a:pt x="1093" y="734894"/>
                </a:lnTo>
                <a:cubicBezTo>
                  <a:pt x="43982" y="734250"/>
                  <a:pt x="86046" y="738067"/>
                  <a:pt x="129383" y="735472"/>
                </a:cubicBezTo>
                <a:cubicBezTo>
                  <a:pt x="232305" y="729284"/>
                  <a:pt x="335599" y="720589"/>
                  <a:pt x="438999" y="712634"/>
                </a:cubicBezTo>
                <a:cubicBezTo>
                  <a:pt x="545632" y="704405"/>
                  <a:pt x="651967" y="696598"/>
                  <a:pt x="758502" y="687629"/>
                </a:cubicBezTo>
                <a:cubicBezTo>
                  <a:pt x="816777" y="682526"/>
                  <a:pt x="875042" y="674778"/>
                  <a:pt x="933290" y="669489"/>
                </a:cubicBezTo>
                <a:cubicBezTo>
                  <a:pt x="984350" y="664848"/>
                  <a:pt x="1035368" y="662477"/>
                  <a:pt x="1086504" y="658393"/>
                </a:cubicBezTo>
                <a:cubicBezTo>
                  <a:pt x="1130780" y="654718"/>
                  <a:pt x="1175255" y="649883"/>
                  <a:pt x="1219532" y="646211"/>
                </a:cubicBezTo>
                <a:cubicBezTo>
                  <a:pt x="1290460" y="640432"/>
                  <a:pt x="1361111" y="635262"/>
                  <a:pt x="1431709" y="629721"/>
                </a:cubicBezTo>
                <a:cubicBezTo>
                  <a:pt x="1461215" y="627211"/>
                  <a:pt x="1492576" y="627456"/>
                  <a:pt x="1519665" y="620761"/>
                </a:cubicBezTo>
                <a:cubicBezTo>
                  <a:pt x="1587914" y="603847"/>
                  <a:pt x="1656385" y="596155"/>
                  <a:pt x="1725964" y="591136"/>
                </a:cubicBezTo>
                <a:cubicBezTo>
                  <a:pt x="1749760" y="589442"/>
                  <a:pt x="1775052" y="585455"/>
                  <a:pt x="1797448" y="579050"/>
                </a:cubicBezTo>
                <a:cubicBezTo>
                  <a:pt x="1843314" y="566085"/>
                  <a:pt x="1887378" y="550735"/>
                  <a:pt x="1932321" y="536393"/>
                </a:cubicBezTo>
                <a:cubicBezTo>
                  <a:pt x="1937187" y="534756"/>
                  <a:pt x="1943228" y="533703"/>
                  <a:pt x="1948501" y="532386"/>
                </a:cubicBezTo>
                <a:cubicBezTo>
                  <a:pt x="1978396" y="524909"/>
                  <a:pt x="2007929" y="517486"/>
                  <a:pt x="2037878" y="510381"/>
                </a:cubicBezTo>
                <a:cubicBezTo>
                  <a:pt x="2054084" y="506558"/>
                  <a:pt x="2070836" y="503979"/>
                  <a:pt x="2087074" y="500340"/>
                </a:cubicBezTo>
                <a:cubicBezTo>
                  <a:pt x="2149871" y="486094"/>
                  <a:pt x="2221077" y="484809"/>
                  <a:pt x="2272856" y="454575"/>
                </a:cubicBezTo>
                <a:cubicBezTo>
                  <a:pt x="2306493" y="435047"/>
                  <a:pt x="2341593" y="433439"/>
                  <a:pt x="2380102" y="430210"/>
                </a:cubicBezTo>
                <a:cubicBezTo>
                  <a:pt x="2409255" y="427750"/>
                  <a:pt x="2438805" y="422967"/>
                  <a:pt x="2468101" y="418977"/>
                </a:cubicBezTo>
                <a:cubicBezTo>
                  <a:pt x="2519583" y="412197"/>
                  <a:pt x="2571012" y="405050"/>
                  <a:pt x="2622546" y="398641"/>
                </a:cubicBezTo>
                <a:cubicBezTo>
                  <a:pt x="2639021" y="396667"/>
                  <a:pt x="2656456" y="398901"/>
                  <a:pt x="2672416" y="395869"/>
                </a:cubicBezTo>
                <a:cubicBezTo>
                  <a:pt x="2746162" y="381759"/>
                  <a:pt x="2819618" y="365613"/>
                  <a:pt x="2893417" y="351874"/>
                </a:cubicBezTo>
                <a:cubicBezTo>
                  <a:pt x="2935273" y="344015"/>
                  <a:pt x="2978970" y="341367"/>
                  <a:pt x="3020364" y="332819"/>
                </a:cubicBezTo>
                <a:cubicBezTo>
                  <a:pt x="3068129" y="322982"/>
                  <a:pt x="3114165" y="308673"/>
                  <a:pt x="3161340" y="297221"/>
                </a:cubicBezTo>
                <a:cubicBezTo>
                  <a:pt x="3174361" y="294043"/>
                  <a:pt x="3189234" y="293619"/>
                  <a:pt x="3203209" y="292002"/>
                </a:cubicBezTo>
                <a:cubicBezTo>
                  <a:pt x="3218968" y="290132"/>
                  <a:pt x="3234424" y="288682"/>
                  <a:pt x="3250157" y="286626"/>
                </a:cubicBezTo>
                <a:cubicBezTo>
                  <a:pt x="3298044" y="280172"/>
                  <a:pt x="3345797" y="272792"/>
                  <a:pt x="3393816" y="267263"/>
                </a:cubicBezTo>
                <a:cubicBezTo>
                  <a:pt x="3423190" y="263828"/>
                  <a:pt x="3454970" y="267035"/>
                  <a:pt x="3481707" y="260387"/>
                </a:cubicBezTo>
                <a:cubicBezTo>
                  <a:pt x="3536267" y="247128"/>
                  <a:pt x="3593313" y="251261"/>
                  <a:pt x="3647214" y="233375"/>
                </a:cubicBezTo>
                <a:cubicBezTo>
                  <a:pt x="3663930" y="227969"/>
                  <a:pt x="3688543" y="232010"/>
                  <a:pt x="3709301" y="229426"/>
                </a:cubicBezTo>
                <a:cubicBezTo>
                  <a:pt x="3761192" y="222966"/>
                  <a:pt x="3812924" y="215397"/>
                  <a:pt x="3864656" y="207827"/>
                </a:cubicBezTo>
                <a:cubicBezTo>
                  <a:pt x="3911037" y="201021"/>
                  <a:pt x="3959597" y="196736"/>
                  <a:pt x="4003477" y="185188"/>
                </a:cubicBezTo>
                <a:cubicBezTo>
                  <a:pt x="4049448" y="172966"/>
                  <a:pt x="4091674" y="167696"/>
                  <a:pt x="4137906" y="167519"/>
                </a:cubicBezTo>
                <a:cubicBezTo>
                  <a:pt x="4169570" y="167345"/>
                  <a:pt x="4202490" y="163215"/>
                  <a:pt x="4234799" y="159925"/>
                </a:cubicBezTo>
                <a:cubicBezTo>
                  <a:pt x="4269635" y="156466"/>
                  <a:pt x="4307277" y="147130"/>
                  <a:pt x="4339561" y="148755"/>
                </a:cubicBezTo>
                <a:cubicBezTo>
                  <a:pt x="4435674" y="153547"/>
                  <a:pt x="4532250" y="143733"/>
                  <a:pt x="4630056" y="129778"/>
                </a:cubicBezTo>
                <a:cubicBezTo>
                  <a:pt x="4647906" y="127231"/>
                  <a:pt x="4665742" y="122044"/>
                  <a:pt x="4682476" y="116824"/>
                </a:cubicBezTo>
                <a:cubicBezTo>
                  <a:pt x="4780053" y="85907"/>
                  <a:pt x="4880569" y="73077"/>
                  <a:pt x="4983755" y="68740"/>
                </a:cubicBezTo>
                <a:cubicBezTo>
                  <a:pt x="5005134" y="67956"/>
                  <a:pt x="5028744" y="64966"/>
                  <a:pt x="5049489" y="59740"/>
                </a:cubicBezTo>
                <a:cubicBezTo>
                  <a:pt x="5107823" y="44808"/>
                  <a:pt x="5163760" y="25875"/>
                  <a:pt x="5222715" y="12743"/>
                </a:cubicBezTo>
                <a:cubicBezTo>
                  <a:pt x="5320150" y="-8899"/>
                  <a:pt x="5409108" y="4464"/>
                  <a:pt x="5499654" y="8541"/>
                </a:cubicBezTo>
                <a:cubicBezTo>
                  <a:pt x="5585786" y="12301"/>
                  <a:pt x="5662247" y="37645"/>
                  <a:pt x="5760350" y="15528"/>
                </a:cubicBezTo>
                <a:cubicBezTo>
                  <a:pt x="5770235" y="13363"/>
                  <a:pt x="5782015" y="16781"/>
                  <a:pt x="5793267" y="16498"/>
                </a:cubicBezTo>
                <a:cubicBezTo>
                  <a:pt x="5824109" y="15685"/>
                  <a:pt x="5855057" y="15611"/>
                  <a:pt x="5885995" y="12898"/>
                </a:cubicBezTo>
                <a:cubicBezTo>
                  <a:pt x="5923792" y="9771"/>
                  <a:pt x="5961883" y="3581"/>
                  <a:pt x="5999626" y="83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מלבן 2">
            <a:extLst>
              <a:ext uri="{FF2B5EF4-FFF2-40B4-BE49-F238E27FC236}">
                <a16:creationId xmlns:a16="http://schemas.microsoft.com/office/drawing/2014/main" id="{8FC9B403-F4C7-D3BD-03CB-C24E3986D176}"/>
              </a:ext>
            </a:extLst>
          </p:cNvPr>
          <p:cNvSpPr/>
          <p:nvPr/>
        </p:nvSpPr>
        <p:spPr>
          <a:xfrm>
            <a:off x="10316709" y="9728"/>
            <a:ext cx="918738" cy="1322962"/>
          </a:xfrm>
          <a:prstGeom prst="rect">
            <a:avLst/>
          </a:prstGeom>
          <a:solidFill>
            <a:srgbClr val="17444E"/>
          </a:solidFill>
          <a:ln>
            <a:solidFill>
              <a:srgbClr val="17444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21" name="תמונה 20">
            <a:extLst>
              <a:ext uri="{FF2B5EF4-FFF2-40B4-BE49-F238E27FC236}">
                <a16:creationId xmlns:a16="http://schemas.microsoft.com/office/drawing/2014/main" id="{DE22AB25-7FF1-4333-5FF2-24736371C1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6709" y="164030"/>
            <a:ext cx="1551910" cy="1689858"/>
          </a:xfrm>
          <a:prstGeom prst="rect">
            <a:avLst/>
          </a:prstGeom>
        </p:spPr>
      </p:pic>
      <p:pic>
        <p:nvPicPr>
          <p:cNvPr id="14" name="תמונה 13">
            <a:extLst>
              <a:ext uri="{FF2B5EF4-FFF2-40B4-BE49-F238E27FC236}">
                <a16:creationId xmlns:a16="http://schemas.microsoft.com/office/drawing/2014/main" id="{DC95E86F-44F5-68E4-B7FF-78864A8FF9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3874" y="265851"/>
            <a:ext cx="1551910" cy="1664777"/>
          </a:xfrm>
          <a:prstGeom prst="rect">
            <a:avLst/>
          </a:prstGeom>
        </p:spPr>
      </p:pic>
      <p:sp>
        <p:nvSpPr>
          <p:cNvPr id="16" name="TextBox 5">
            <a:extLst>
              <a:ext uri="{FF2B5EF4-FFF2-40B4-BE49-F238E27FC236}">
                <a16:creationId xmlns:a16="http://schemas.microsoft.com/office/drawing/2014/main" id="{B9CD0511-E568-C0A4-4975-46200FC6E0CC}"/>
              </a:ext>
            </a:extLst>
          </p:cNvPr>
          <p:cNvSpPr txBox="1"/>
          <p:nvPr/>
        </p:nvSpPr>
        <p:spPr>
          <a:xfrm>
            <a:off x="1968867" y="2932052"/>
            <a:ext cx="8444753" cy="50783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עונת 2026-2027</a:t>
            </a:r>
            <a:endParaRPr kumimoji="0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vid" panose="020E0502060401010101" pitchFamily="34" charset="-79"/>
              <a:ea typeface="+mn-ea"/>
              <a:cs typeface="David" panose="020E0502060401010101" pitchFamily="34" charset="-79"/>
            </a:endParaRPr>
          </a:p>
        </p:txBody>
      </p:sp>
      <p:pic>
        <p:nvPicPr>
          <p:cNvPr id="8" name="Picture 3" descr="image.png">
            <a:extLst>
              <a:ext uri="{FF2B5EF4-FFF2-40B4-BE49-F238E27FC236}">
                <a16:creationId xmlns:a16="http://schemas.microsoft.com/office/drawing/2014/main" id="{848F9183-BFC0-532A-6E10-FF1B65D69F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25399" y="571420"/>
            <a:ext cx="412164" cy="366368"/>
          </a:xfrm>
          <a:prstGeom prst="rect">
            <a:avLst/>
          </a:prstGeom>
        </p:spPr>
      </p:pic>
      <p:sp>
        <p:nvSpPr>
          <p:cNvPr id="17" name="TextBox 6">
            <a:extLst>
              <a:ext uri="{FF2B5EF4-FFF2-40B4-BE49-F238E27FC236}">
                <a16:creationId xmlns:a16="http://schemas.microsoft.com/office/drawing/2014/main" id="{61D3D869-ABF7-4432-221E-5E9E95AAC229}"/>
              </a:ext>
            </a:extLst>
          </p:cNvPr>
          <p:cNvSpPr txBox="1"/>
          <p:nvPr/>
        </p:nvSpPr>
        <p:spPr>
          <a:xfrm>
            <a:off x="4292131" y="571420"/>
            <a:ext cx="3143489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4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ה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תקנון</a:t>
            </a:r>
            <a:r>
              <a:rPr kumimoji="0" lang="he-IL" sz="24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הרשמי 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F.I.P.J.P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endParaRPr kumimoji="0" sz="24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22" name="מלבן 1">
            <a:extLst>
              <a:ext uri="{FF2B5EF4-FFF2-40B4-BE49-F238E27FC236}">
                <a16:creationId xmlns:a16="http://schemas.microsoft.com/office/drawing/2014/main" id="{3241D1EE-5208-9DCF-3DC2-B31F198C8B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6358" y="1519557"/>
            <a:ext cx="784977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he-IL" sz="20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OFFICIAL RULES FOR THE SPORT OF PÉTANQUE by FIPJP</a:t>
            </a:r>
            <a:endParaRPr kumimoji="0" lang="en-US" altLang="he-IL" sz="20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David" panose="020E0502060401010101" pitchFamily="34" charset="-79"/>
              <a:ea typeface="Times New Roman" panose="02020603050405020304" pitchFamily="18" charset="0"/>
              <a:cs typeface="David" panose="020E0502060401010101" pitchFamily="34" charset="-79"/>
            </a:endParaRPr>
          </a:p>
        </p:txBody>
      </p:sp>
      <p:sp>
        <p:nvSpPr>
          <p:cNvPr id="24" name="TextBox 4">
            <a:extLst>
              <a:ext uri="{FF2B5EF4-FFF2-40B4-BE49-F238E27FC236}">
                <a16:creationId xmlns:a16="http://schemas.microsoft.com/office/drawing/2014/main" id="{4F290B76-5040-6919-7811-EEC6B5F9E230}"/>
              </a:ext>
            </a:extLst>
          </p:cNvPr>
          <p:cNvSpPr txBox="1"/>
          <p:nvPr/>
        </p:nvSpPr>
        <p:spPr>
          <a:xfrm>
            <a:off x="3419060" y="2280557"/>
            <a:ext cx="5353878" cy="6213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ts val="46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חוקת</a:t>
            </a:r>
            <a:r>
              <a:rPr kumimoji="0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lang="he-IL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ספורט</a:t>
            </a:r>
            <a:r>
              <a:rPr kumimoji="0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הפטאנק</a:t>
            </a:r>
            <a:endParaRPr kumimoji="0" sz="4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28" name="TextBox 6">
            <a:extLst>
              <a:ext uri="{FF2B5EF4-FFF2-40B4-BE49-F238E27FC236}">
                <a16:creationId xmlns:a16="http://schemas.microsoft.com/office/drawing/2014/main" id="{1C114B9E-7816-DA79-3461-C357E4BFA3A3}"/>
              </a:ext>
            </a:extLst>
          </p:cNvPr>
          <p:cNvSpPr txBox="1"/>
          <p:nvPr/>
        </p:nvSpPr>
        <p:spPr>
          <a:xfrm>
            <a:off x="4954661" y="3686365"/>
            <a:ext cx="2282676" cy="49244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6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ספטמבר 2026 </a:t>
            </a: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6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מנהלת מקצועית – כרמלה שלו</a:t>
            </a:r>
            <a:endParaRPr kumimoji="0" sz="16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4518973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35408-8073-2CAF-2082-D84E91489C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לבן 2">
            <a:extLst>
              <a:ext uri="{FF2B5EF4-FFF2-40B4-BE49-F238E27FC236}">
                <a16:creationId xmlns:a16="http://schemas.microsoft.com/office/drawing/2014/main" id="{122DACF0-2E36-D60C-F956-7B6BFDBE00B2}"/>
              </a:ext>
            </a:extLst>
          </p:cNvPr>
          <p:cNvSpPr/>
          <p:nvPr/>
        </p:nvSpPr>
        <p:spPr>
          <a:xfrm>
            <a:off x="10316709" y="9728"/>
            <a:ext cx="918738" cy="1322962"/>
          </a:xfrm>
          <a:prstGeom prst="rect">
            <a:avLst/>
          </a:prstGeom>
          <a:solidFill>
            <a:srgbClr val="17444E"/>
          </a:solidFill>
          <a:ln>
            <a:solidFill>
              <a:srgbClr val="17444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8" name="תמונה 7">
            <a:extLst>
              <a:ext uri="{FF2B5EF4-FFF2-40B4-BE49-F238E27FC236}">
                <a16:creationId xmlns:a16="http://schemas.microsoft.com/office/drawing/2014/main" id="{E8B2DD95-89B7-B67B-5817-2404E47C5E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" y="-1"/>
            <a:ext cx="5224273" cy="6858000"/>
          </a:xfrm>
          <a:prstGeom prst="rect">
            <a:avLst/>
          </a:prstGeom>
        </p:spPr>
      </p:pic>
      <p:pic>
        <p:nvPicPr>
          <p:cNvPr id="15" name="תמונה 14">
            <a:extLst>
              <a:ext uri="{FF2B5EF4-FFF2-40B4-BE49-F238E27FC236}">
                <a16:creationId xmlns:a16="http://schemas.microsoft.com/office/drawing/2014/main" id="{985E8CB6-A7D1-B4A5-8033-4B10179B4E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8433" y="172905"/>
            <a:ext cx="5828281" cy="3883489"/>
          </a:xfrm>
          <a:prstGeom prst="rect">
            <a:avLst/>
          </a:prstGeom>
        </p:spPr>
      </p:pic>
      <p:sp>
        <p:nvSpPr>
          <p:cNvPr id="16" name="TextBox 6">
            <a:extLst>
              <a:ext uri="{FF2B5EF4-FFF2-40B4-BE49-F238E27FC236}">
                <a16:creationId xmlns:a16="http://schemas.microsoft.com/office/drawing/2014/main" id="{4561D25A-F46B-6617-8E91-9A387468E510}"/>
              </a:ext>
            </a:extLst>
          </p:cNvPr>
          <p:cNvSpPr txBox="1"/>
          <p:nvPr/>
        </p:nvSpPr>
        <p:spPr>
          <a:xfrm>
            <a:off x="5367130" y="4237272"/>
            <a:ext cx="6639340" cy="228985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altLang="fr-FR" sz="2400" b="1" i="0" u="sng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ש ו פ ט</a:t>
            </a:r>
            <a:endParaRPr kumimoji="0" lang="fr-FR" altLang="fr-FR" sz="2400" b="1" i="0" u="sng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altLang="fr-FR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השופט הוא הנציג הרשמי של התאחדות הפטאנק בישראל</a:t>
            </a:r>
            <a:r>
              <a:rPr kumimoji="0" lang="fr-FR" altLang="fr-FR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.</a:t>
            </a:r>
            <a:br>
              <a:rPr kumimoji="0" lang="fr-FR" altLang="fr-FR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kumimoji="0" lang="he-IL" altLang="fr-FR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בידיו הסמכות לקבל את כל ההחלטות השיפוטיות  במסגרת תפקידו על מנת ליישם את החוקה בצורה הוגנת בתחרויות ובמפגשי הפטאנק.</a:t>
            </a:r>
            <a:endParaRPr kumimoji="0" lang="fr-FR" altLang="fr-FR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330199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8077200" y="2338387"/>
            <a:ext cx="3505200" cy="3190875"/>
          </a:xfrm>
          <a:prstGeom prst="roundRect">
            <a:avLst>
              <a:gd name="adj" fmla="val 4776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4343400" y="2338387"/>
            <a:ext cx="3505200" cy="3190875"/>
          </a:xfrm>
          <a:prstGeom prst="roundRect">
            <a:avLst>
              <a:gd name="adj" fmla="val 4776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09600" y="2338387"/>
            <a:ext cx="3505200" cy="3190875"/>
          </a:xfrm>
          <a:prstGeom prst="roundRect">
            <a:avLst>
              <a:gd name="adj" fmla="val 4776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10875" y="2652712"/>
            <a:ext cx="457200" cy="4572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7075" y="2652712"/>
            <a:ext cx="457200" cy="4572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3275" y="2652712"/>
            <a:ext cx="457200" cy="4572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06125" y="2776537"/>
            <a:ext cx="266700" cy="20955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0900" y="2776537"/>
            <a:ext cx="209550" cy="20955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67100" y="2776537"/>
            <a:ext cx="209550" cy="20955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269357" y="533400"/>
            <a:ext cx="2770118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B4530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פרק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B4530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א</a:t>
            </a:r>
            <a:r>
              <a:rPr kumimoji="0" lang="he-IL" sz="2400" b="1" i="0" u="none" strike="noStrike" kern="1200" cap="none" spc="0" normalizeH="0" baseline="0" noProof="0" dirty="0">
                <a:ln>
                  <a:noFill/>
                </a:ln>
                <a:solidFill>
                  <a:srgbClr val="B4530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'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B4530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lang="he-IL" sz="2400" b="1" i="0" u="none" strike="noStrike" kern="1200" cap="none" spc="0" normalizeH="0" baseline="0" noProof="0" dirty="0">
                <a:ln>
                  <a:noFill/>
                </a:ln>
                <a:solidFill>
                  <a:srgbClr val="B4530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-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B4530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B4530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ציוד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B4530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B4530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והרכבים</a:t>
            </a:r>
            <a:endParaRPr kumimoji="0" sz="2400" b="1" i="0" u="none" strike="noStrike" kern="1200" cap="none" spc="0" normalizeH="0" baseline="0" noProof="0" dirty="0">
              <a:ln>
                <a:noFill/>
              </a:ln>
              <a:solidFill>
                <a:srgbClr val="B45309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858543" y="1160680"/>
            <a:ext cx="4047582" cy="43088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l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הרכבי</a:t>
            </a:r>
            <a:r>
              <a:rPr kumimoji="0" sz="28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קבוצות</a:t>
            </a:r>
            <a:r>
              <a:rPr kumimoji="0" sz="28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ומפרט</a:t>
            </a:r>
            <a:r>
              <a:rPr kumimoji="0" sz="28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הכדורים</a:t>
            </a:r>
            <a:endParaRPr kumimoji="0" sz="2800" b="1" i="0" u="none" strike="noStrike" kern="1200" cap="none" spc="0" normalizeH="0" baseline="0" noProof="0" dirty="0">
              <a:ln>
                <a:noFill/>
              </a:ln>
              <a:solidFill>
                <a:srgbClr val="0F172A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614625" y="2715578"/>
            <a:ext cx="1881925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הרכב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lang="he-IL" sz="24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השחקנים </a:t>
            </a:r>
            <a:endParaRPr kumimoji="0" sz="2400" b="1" i="0" u="none" strike="noStrike" kern="1200" cap="none" spc="0" normalizeH="0" baseline="0" noProof="0" dirty="0">
              <a:ln>
                <a:noFill/>
              </a:ln>
              <a:solidFill>
                <a:srgbClr val="0F172A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875933" y="3435920"/>
            <a:ext cx="3703982" cy="134652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שלשות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(Triples)</a:t>
            </a:r>
            <a:r>
              <a:rPr kumimoji="0" lang="he-IL" sz="2000" b="1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: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2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כדורים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לשחקן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.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
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זוגות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(Doubles)</a:t>
            </a:r>
            <a:r>
              <a:rPr kumimoji="0" lang="he-IL" sz="2000" b="1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: </a:t>
            </a: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3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כדורים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לשחקן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.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
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יחידים</a:t>
            </a:r>
            <a:r>
              <a:rPr kumimoji="0" lang="he-IL" sz="2000" b="1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(Single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s)</a:t>
            </a: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: 3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כדורים</a:t>
            </a: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לשחקן 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srgbClr val="475569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719541" y="2696646"/>
            <a:ext cx="2136802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l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מידות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ומשקל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כדור</a:t>
            </a:r>
            <a:endParaRPr kumimoji="0" sz="2400" b="1" i="0" u="none" strike="noStrike" kern="1200" cap="none" spc="0" normalizeH="0" baseline="0" noProof="0" dirty="0">
              <a:ln>
                <a:noFill/>
              </a:ln>
              <a:solidFill>
                <a:srgbClr val="0F172A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367833" y="3435920"/>
            <a:ext cx="3286125" cy="134652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משקל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lang="he-IL" sz="2000" b="1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: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בין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650 </a:t>
            </a: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ל</a:t>
            </a: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800 </a:t>
            </a: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גרם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.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
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קוטר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lang="he-IL" sz="2000" b="1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: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בין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7.05 </a:t>
            </a: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ס"מ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ל8.00 </a:t>
            </a: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ס"מ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.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
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חומר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: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מתכת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חלולה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בלבד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93284" y="2635805"/>
            <a:ext cx="1506823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l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סימון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ואישור</a:t>
            </a:r>
            <a:endParaRPr kumimoji="0" sz="2400" b="1" i="0" u="none" strike="noStrike" kern="1200" cap="none" spc="0" normalizeH="0" baseline="0" noProof="0" dirty="0">
              <a:ln>
                <a:noFill/>
              </a:ln>
              <a:solidFill>
                <a:srgbClr val="0F172A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94131" y="3503246"/>
            <a:ext cx="3484640" cy="12118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חובה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חריטה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של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lang="he-IL" sz="1800" b="1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שם </a:t>
            </a:r>
            <a:r>
              <a:rPr kumimoji="0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היצרן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והמשקל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.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
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איסור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על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שינוי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, </a:t>
            </a:r>
            <a:r>
              <a:rPr kumimoji="0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מילוי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או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חישול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מחדש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.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
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כדור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פגום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יוחלף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מיידית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324600" y="1962150"/>
            <a:ext cx="5257800" cy="1162050"/>
          </a:xfrm>
          <a:prstGeom prst="roundRect">
            <a:avLst>
              <a:gd name="adj" fmla="val 9836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6324600" y="3314700"/>
            <a:ext cx="5257800" cy="1162050"/>
          </a:xfrm>
          <a:prstGeom prst="roundRect">
            <a:avLst>
              <a:gd name="adj" fmla="val 9836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324600" y="4667250"/>
            <a:ext cx="5257800" cy="1162050"/>
          </a:xfrm>
          <a:prstGeom prst="roundRect">
            <a:avLst>
              <a:gd name="adj" fmla="val 9836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544300" y="1962150"/>
            <a:ext cx="38100" cy="116205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544300" y="3314700"/>
            <a:ext cx="38100" cy="116205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1544300" y="4667250"/>
            <a:ext cx="38100" cy="116205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2085975"/>
            <a:ext cx="5257800" cy="36195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2085975"/>
            <a:ext cx="5257800" cy="36195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965027" y="513694"/>
            <a:ext cx="3412793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l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B4530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פרק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B4530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ב' </a:t>
            </a:r>
            <a:r>
              <a:rPr kumimoji="0" lang="he-IL" sz="2400" b="1" i="0" u="none" strike="noStrike" kern="1200" cap="none" spc="0" normalizeH="0" baseline="0" noProof="0" dirty="0">
                <a:ln>
                  <a:noFill/>
                </a:ln>
                <a:solidFill>
                  <a:srgbClr val="B4530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-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B4530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מגרש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B4530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B4530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ומעגל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B4530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B4530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ההטלה</a:t>
            </a:r>
            <a:endParaRPr kumimoji="0" sz="2400" b="1" i="0" u="none" strike="noStrike" kern="1200" cap="none" spc="0" normalizeH="0" baseline="0" noProof="0" dirty="0">
              <a:ln>
                <a:noFill/>
              </a:ln>
              <a:solidFill>
                <a:srgbClr val="B45309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952999" y="1070402"/>
            <a:ext cx="4457951" cy="43088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מידות</a:t>
            </a:r>
            <a:r>
              <a:rPr kumimoji="0" sz="28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המגרש</a:t>
            </a:r>
            <a:r>
              <a:rPr kumimoji="0" sz="28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וכללי</a:t>
            </a:r>
            <a:r>
              <a:rPr kumimoji="0" sz="28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מעגל</a:t>
            </a:r>
            <a:r>
              <a:rPr kumimoji="0" sz="28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ההטלה</a:t>
            </a:r>
            <a:endParaRPr kumimoji="0" sz="2800" b="1" i="0" u="none" strike="noStrike" kern="1200" cap="none" spc="0" normalizeH="0" baseline="0" noProof="0" dirty="0">
              <a:ln>
                <a:noFill/>
              </a:ln>
              <a:solidFill>
                <a:srgbClr val="0F172A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218806" y="2045637"/>
            <a:ext cx="1992533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מידות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המגרש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התקני</a:t>
            </a:r>
            <a:endParaRPr kumimoji="0" sz="2000" b="1" i="0" u="none" strike="noStrike" kern="1200" cap="none" spc="0" normalizeH="0" baseline="0" noProof="0" dirty="0">
              <a:ln>
                <a:noFill/>
              </a:ln>
              <a:solidFill>
                <a:srgbClr val="0F172A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520070" y="2327828"/>
            <a:ext cx="4857750" cy="7963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אורך</a:t>
            </a: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: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15 </a:t>
            </a:r>
            <a:r>
              <a:rPr kumimoji="0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מטרים</a:t>
            </a:r>
            <a:r>
              <a:rPr kumimoji="0" lang="he-IL" sz="1800" b="1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,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רוחב</a:t>
            </a: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4 </a:t>
            </a:r>
            <a:r>
              <a:rPr kumimoji="0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מטרים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(</a:t>
            </a:r>
            <a:r>
              <a:rPr kumimoji="0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בתחרויות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רשמיות</a:t>
            </a: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)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. </a:t>
            </a:r>
            <a:r>
              <a:rPr kumimoji="0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למשחקים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חופשיים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ניתן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לצמצם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ל</a:t>
            </a: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-12×3 </a:t>
            </a:r>
            <a:r>
              <a:rPr kumimoji="0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מטרים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411167" y="3374840"/>
            <a:ext cx="1800172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קוטר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מעגל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ההטלה</a:t>
            </a:r>
            <a:endParaRPr kumimoji="0" sz="2000" b="1" i="0" u="none" strike="noStrike" kern="1200" cap="none" spc="0" normalizeH="0" baseline="0" noProof="0" dirty="0">
              <a:ln>
                <a:noFill/>
              </a:ln>
              <a:solidFill>
                <a:srgbClr val="0F172A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457950" y="3643648"/>
            <a:ext cx="4857750" cy="7963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בין</a:t>
            </a: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35</a:t>
            </a:r>
            <a:r>
              <a:rPr kumimoji="0" lang="he-IL" sz="1800" b="1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ל50 </a:t>
            </a:r>
            <a:r>
              <a:rPr kumimoji="0" lang="he-IL" sz="1800" b="1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ס"מ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במעגל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מצויר</a:t>
            </a: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.</a:t>
            </a:r>
          </a:p>
          <a:p>
            <a:pPr marL="0" marR="0" lvl="0" indent="0" algn="r" defTabSz="4572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50 </a:t>
            </a:r>
            <a:r>
              <a:rPr kumimoji="0" lang="he-IL" sz="1800" b="1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ס"מ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בדיוק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במעגל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קשיח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מוכן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מראש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845307" y="4760268"/>
            <a:ext cx="2366032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מיקום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העמידה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והרגליים</a:t>
            </a:r>
            <a:endParaRPr kumimoji="0" sz="2000" b="1" i="0" u="none" strike="noStrike" kern="1200" cap="none" spc="0" normalizeH="0" baseline="0" noProof="0" dirty="0">
              <a:ln>
                <a:noFill/>
              </a:ln>
              <a:solidFill>
                <a:srgbClr val="0F172A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513229" y="4990107"/>
            <a:ext cx="4857750" cy="7963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שתי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הרגליים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חייבות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להיות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בתוך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המעגל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במלואן</a:t>
            </a: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,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צמודות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לקרקע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עד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ש</a:t>
            </a:r>
            <a:r>
              <a:rPr kumimoji="0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הכדור</a:t>
            </a: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נגע בקרקע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8953500" y="2213112"/>
            <a:ext cx="2628900" cy="2981739"/>
          </a:xfrm>
          <a:prstGeom prst="roundRect">
            <a:avLst>
              <a:gd name="adj" fmla="val 7407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6172200" y="2213113"/>
            <a:ext cx="2628900" cy="2981738"/>
          </a:xfrm>
          <a:prstGeom prst="roundRect">
            <a:avLst>
              <a:gd name="adj" fmla="val 7407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3390900" y="2213112"/>
            <a:ext cx="2628900" cy="2981737"/>
          </a:xfrm>
          <a:prstGeom prst="roundRect">
            <a:avLst>
              <a:gd name="adj" fmla="val 7407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09600" y="2213113"/>
            <a:ext cx="2628900" cy="2981736"/>
          </a:xfrm>
          <a:prstGeom prst="roundRect">
            <a:avLst>
              <a:gd name="adj" fmla="val 7407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0058399" y="2503419"/>
            <a:ext cx="419100" cy="41910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7277100" y="2484576"/>
            <a:ext cx="419100" cy="41910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453143" y="2510045"/>
            <a:ext cx="419100" cy="41910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703732" y="2510045"/>
            <a:ext cx="419100" cy="41910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61129" y="533400"/>
            <a:ext cx="2903039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B4530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פרק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B4530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ג </a:t>
            </a:r>
            <a:r>
              <a:rPr kumimoji="0" lang="he-IL" sz="2400" b="1" i="0" u="none" strike="noStrike" kern="1200" cap="none" spc="0" normalizeH="0" baseline="0" noProof="0" dirty="0">
                <a:ln>
                  <a:noFill/>
                </a:ln>
                <a:solidFill>
                  <a:srgbClr val="B4530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' - 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B4530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B4530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תחילת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B4530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B4530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המשחק</a:t>
            </a:r>
            <a:endParaRPr kumimoji="0" sz="2400" b="1" i="0" u="none" strike="noStrike" kern="1200" cap="none" spc="0" normalizeH="0" baseline="0" noProof="0" dirty="0">
              <a:ln>
                <a:noFill/>
              </a:ln>
              <a:solidFill>
                <a:srgbClr val="B45309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428500" y="1159799"/>
            <a:ext cx="5071901" cy="43088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תהליך</a:t>
            </a:r>
            <a:r>
              <a:rPr kumimoji="0" sz="28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הטלת</a:t>
            </a:r>
            <a:r>
              <a:rPr kumimoji="0" sz="28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כדור</a:t>
            </a:r>
            <a:r>
              <a:rPr kumimoji="0" lang="he-IL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ון</a:t>
            </a:r>
            <a:r>
              <a:rPr kumimoji="0" sz="28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המטרה</a:t>
            </a:r>
            <a:r>
              <a:rPr kumimoji="0" lang="he-IL" sz="28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8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)</a:t>
            </a:r>
            <a:r>
              <a:rPr kumimoji="0" lang="he-IL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קושונה</a:t>
            </a:r>
            <a:r>
              <a:rPr kumimoji="0" lang="he-IL" sz="28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) </a:t>
            </a:r>
            <a:endParaRPr kumimoji="0" sz="2800" b="1" i="0" u="none" strike="noStrike" kern="1200" cap="none" spc="0" normalizeH="0" baseline="0" noProof="0" dirty="0">
              <a:ln>
                <a:noFill/>
              </a:ln>
              <a:solidFill>
                <a:srgbClr val="0F172A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915524" y="2604179"/>
            <a:ext cx="704850" cy="2308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60649" y="3067050"/>
            <a:ext cx="1814599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הגרלה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ראשונית</a:t>
            </a:r>
            <a:endParaRPr kumimoji="0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943974" y="3554057"/>
            <a:ext cx="2638425" cy="12118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הטלת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מטבע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קובעת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איזה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צוות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מטיל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את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כדורון המטרה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ראשון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34225" y="2567943"/>
            <a:ext cx="704850" cy="2308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81933" y="3044759"/>
            <a:ext cx="188685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טווח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מרחק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תקין</a:t>
            </a:r>
            <a:endParaRPr kumimoji="0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093618" y="3543290"/>
            <a:ext cx="2786062" cy="7963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מרחק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כדורון המטרה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מהמעגל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חייב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להיות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בין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6</a:t>
            </a:r>
            <a:r>
              <a:rPr kumimoji="0" lang="he-IL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 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ל-10 </a:t>
            </a:r>
            <a:r>
              <a:rPr kumimoji="0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מטרים</a:t>
            </a:r>
            <a:r>
              <a:rPr kumimoji="0" lang="he-IL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.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310268" y="2597553"/>
            <a:ext cx="704850" cy="2308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976669" y="3044759"/>
            <a:ext cx="1311257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מרחק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lang="he-IL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תקף </a:t>
            </a:r>
            <a:endParaRPr kumimoji="0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302793" y="3392963"/>
            <a:ext cx="2786062" cy="162736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50 ס"מ </a:t>
            </a:r>
            <a:r>
              <a:rPr kumimoji="0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מכל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מכשול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,</a:t>
            </a: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ומקו קצה. </a:t>
            </a:r>
          </a:p>
          <a:p>
            <a:pPr marL="0" marR="0" lvl="0" indent="0" algn="ctr" defTabSz="4572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1.50 מ' </a:t>
            </a: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ממעגל זריקה או כדורון אחר בשימוש. </a:t>
            </a:r>
          </a:p>
          <a:p>
            <a:pPr marL="0" marR="0" lvl="0" indent="0" algn="ctr" defTabSz="4572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חייב להיות גלוי. 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560857" y="2578710"/>
            <a:ext cx="704850" cy="2308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253994" y="3049719"/>
            <a:ext cx="1340111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ניסיון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פסול</a:t>
            </a:r>
            <a:endParaRPr kumimoji="0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53499" y="3419051"/>
            <a:ext cx="2427741" cy="162736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אם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הטלה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ראשונה , לא תקפה. </a:t>
            </a:r>
            <a:r>
              <a:rPr kumimoji="0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היריב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מ</a:t>
            </a:r>
            <a:r>
              <a:rPr kumimoji="0" lang="he-IL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ניח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את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כדורון המטרה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במרחק </a:t>
            </a:r>
            <a:r>
              <a:rPr kumimoji="0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תקין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לבחירתו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AD67D3A-005D-86C0-6BB6-F82F267505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0B15D282-4D67-8197-35D0-12022A25469A}"/>
              </a:ext>
            </a:extLst>
          </p:cNvPr>
          <p:cNvSpPr/>
          <p:nvPr/>
        </p:nvSpPr>
        <p:spPr>
          <a:xfrm>
            <a:off x="7931616" y="2812152"/>
            <a:ext cx="3849578" cy="3250016"/>
          </a:xfrm>
          <a:prstGeom prst="roundRect">
            <a:avLst>
              <a:gd name="adj" fmla="val 8237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A05E792B-400C-AD56-C123-6FD58A49266D}"/>
              </a:ext>
            </a:extLst>
          </p:cNvPr>
          <p:cNvSpPr/>
          <p:nvPr/>
        </p:nvSpPr>
        <p:spPr>
          <a:xfrm>
            <a:off x="609600" y="2319130"/>
            <a:ext cx="6972300" cy="986045"/>
          </a:xfrm>
          <a:prstGeom prst="roundRect">
            <a:avLst>
              <a:gd name="adj" fmla="val 13043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49693C10-CD21-7AFC-3921-7BABDA7A9F4E}"/>
              </a:ext>
            </a:extLst>
          </p:cNvPr>
          <p:cNvSpPr/>
          <p:nvPr/>
        </p:nvSpPr>
        <p:spPr>
          <a:xfrm>
            <a:off x="609600" y="3457574"/>
            <a:ext cx="6972300" cy="1111741"/>
          </a:xfrm>
          <a:prstGeom prst="roundRect">
            <a:avLst>
              <a:gd name="adj" fmla="val 13043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586A0F1-13E3-1AE1-82FB-DC0F1F9592C3}"/>
              </a:ext>
            </a:extLst>
          </p:cNvPr>
          <p:cNvSpPr/>
          <p:nvPr/>
        </p:nvSpPr>
        <p:spPr>
          <a:xfrm>
            <a:off x="609600" y="4649935"/>
            <a:ext cx="6972300" cy="1066386"/>
          </a:xfrm>
          <a:prstGeom prst="roundRect">
            <a:avLst>
              <a:gd name="adj" fmla="val 13043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F8C6833-7027-172F-281F-75A064E592E4}"/>
              </a:ext>
            </a:extLst>
          </p:cNvPr>
          <p:cNvSpPr txBox="1"/>
          <p:nvPr/>
        </p:nvSpPr>
        <p:spPr>
          <a:xfrm>
            <a:off x="8533929" y="465176"/>
            <a:ext cx="2707471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l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B4530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פרק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B4530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lang="he-IL" sz="2400" b="1" i="0" u="none" strike="noStrike" kern="1200" cap="none" spc="0" normalizeH="0" baseline="0" noProof="0" dirty="0">
                <a:ln>
                  <a:noFill/>
                </a:ln>
                <a:solidFill>
                  <a:srgbClr val="B4530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ג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B4530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' </a:t>
            </a:r>
            <a:r>
              <a:rPr kumimoji="0" lang="he-IL" sz="2400" b="1" i="0" u="none" strike="noStrike" kern="1200" cap="none" spc="0" normalizeH="0" baseline="0" noProof="0" dirty="0">
                <a:ln>
                  <a:noFill/>
                </a:ln>
                <a:solidFill>
                  <a:srgbClr val="B4530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-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B4530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מהלך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B4530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B4530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המשחק</a:t>
            </a:r>
            <a:endParaRPr kumimoji="0" sz="2400" b="1" i="0" u="none" strike="noStrike" kern="1200" cap="none" spc="0" normalizeH="0" baseline="0" noProof="0" dirty="0">
              <a:ln>
                <a:noFill/>
              </a:ln>
              <a:solidFill>
                <a:srgbClr val="B45309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FB2DF24-2648-5247-CBE6-0277660F9FB4}"/>
              </a:ext>
            </a:extLst>
          </p:cNvPr>
          <p:cNvSpPr txBox="1"/>
          <p:nvPr/>
        </p:nvSpPr>
        <p:spPr>
          <a:xfrm>
            <a:off x="8628284" y="1120389"/>
            <a:ext cx="2531142" cy="43088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8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תוקף כדורון מטרה </a:t>
            </a:r>
            <a:endParaRPr kumimoji="0" sz="2800" b="1" i="0" u="none" strike="noStrike" kern="1200" cap="none" spc="0" normalizeH="0" baseline="0" noProof="0" dirty="0">
              <a:ln>
                <a:noFill/>
              </a:ln>
              <a:solidFill>
                <a:srgbClr val="0F172A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6B6D03E-CF64-AE3B-2550-D9EFC78D4C10}"/>
              </a:ext>
            </a:extLst>
          </p:cNvPr>
          <p:cNvSpPr txBox="1"/>
          <p:nvPr/>
        </p:nvSpPr>
        <p:spPr>
          <a:xfrm>
            <a:off x="8735506" y="2889887"/>
            <a:ext cx="2127185" cy="72712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ts val="5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5400" b="1" i="0" u="none" strike="noStrike" kern="1200" cap="none" spc="0" normalizeH="0" baseline="0" noProof="0" dirty="0">
                <a:ln>
                  <a:noFill/>
                </a:ln>
                <a:solidFill>
                  <a:srgbClr val="D97706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לא תקף</a:t>
            </a:r>
            <a:endParaRPr kumimoji="0" sz="5400" b="1" i="0" u="none" strike="noStrike" kern="1200" cap="none" spc="0" normalizeH="0" baseline="0" noProof="0" dirty="0">
              <a:ln>
                <a:noFill/>
              </a:ln>
              <a:solidFill>
                <a:srgbClr val="D97706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0576932-2D8D-443B-4335-A0D648BB3598}"/>
              </a:ext>
            </a:extLst>
          </p:cNvPr>
          <p:cNvSpPr txBox="1"/>
          <p:nvPr/>
        </p:nvSpPr>
        <p:spPr>
          <a:xfrm>
            <a:off x="7732823" y="3694744"/>
            <a:ext cx="3849577" cy="204286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- יצא מחוץ לתחומי שטח המגרש.</a:t>
            </a:r>
          </a:p>
          <a:p>
            <a:pPr marL="0" marR="0" lvl="0" indent="0" algn="r" defTabSz="4572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- עבר במלוא היקפו את קווי המגרש.</a:t>
            </a:r>
          </a:p>
          <a:p>
            <a:pPr marL="0" marR="0" lvl="0" indent="0" algn="r" defTabSz="4572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- לא נראה ממעגל הזריקה.</a:t>
            </a:r>
          </a:p>
          <a:p>
            <a:pPr marL="0" marR="0" lvl="0" indent="0" algn="r" defTabSz="4572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-הוזז ונמצא פחות מ 3 מ' ממעגל הזריקה.</a:t>
            </a:r>
          </a:p>
          <a:p>
            <a:pPr marL="0" marR="0" lvl="0" indent="0" algn="r" defTabSz="4572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- אבד במהלך המשחק – חיפוש של עד 5 ד'.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4CAEC39-8F84-C24B-0CF9-58A16E500C26}"/>
              </a:ext>
            </a:extLst>
          </p:cNvPr>
          <p:cNvSpPr txBox="1"/>
          <p:nvPr/>
        </p:nvSpPr>
        <p:spPr>
          <a:xfrm>
            <a:off x="5441634" y="2403390"/>
            <a:ext cx="1779333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4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משחקון מבוטל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EAE96E6-F772-EF8C-FC7B-088F339BA745}"/>
              </a:ext>
            </a:extLst>
          </p:cNvPr>
          <p:cNvSpPr txBox="1"/>
          <p:nvPr/>
        </p:nvSpPr>
        <p:spPr>
          <a:xfrm>
            <a:off x="1625722" y="2341293"/>
            <a:ext cx="3371116" cy="42319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לשתי הקבוצות נותרו כדורים לשחק.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50A0BE0-3A35-55C5-2072-E0A9E41E0D97}"/>
              </a:ext>
            </a:extLst>
          </p:cNvPr>
          <p:cNvSpPr txBox="1"/>
          <p:nvPr/>
        </p:nvSpPr>
        <p:spPr>
          <a:xfrm>
            <a:off x="5459107" y="3524344"/>
            <a:ext cx="1779333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4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משחקון מבוטל </a:t>
            </a:r>
            <a:endParaRPr kumimoji="0" sz="2400" b="1" i="0" u="none" strike="noStrike" kern="1200" cap="none" spc="0" normalizeH="0" baseline="0" noProof="0" dirty="0">
              <a:ln>
                <a:noFill/>
              </a:ln>
              <a:solidFill>
                <a:srgbClr val="0F172A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04589A9-BB30-8E52-0834-1E36AE4ECE54}"/>
              </a:ext>
            </a:extLst>
          </p:cNvPr>
          <p:cNvSpPr txBox="1"/>
          <p:nvPr/>
        </p:nvSpPr>
        <p:spPr>
          <a:xfrm>
            <a:off x="1487864" y="3506753"/>
            <a:ext cx="3746218" cy="42319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לשתי הקבוצות לא נותרו כדורים לשחק. 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21BD49F-4392-6CB7-6C2A-9B95FD85C804}"/>
              </a:ext>
            </a:extLst>
          </p:cNvPr>
          <p:cNvSpPr txBox="1"/>
          <p:nvPr/>
        </p:nvSpPr>
        <p:spPr>
          <a:xfrm>
            <a:off x="5464076" y="4748411"/>
            <a:ext cx="1788951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4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סיום המשחקון </a:t>
            </a:r>
            <a:endParaRPr kumimoji="0" sz="2400" b="1" i="0" u="none" strike="noStrike" kern="1200" cap="none" spc="0" normalizeH="0" baseline="0" noProof="0" dirty="0">
              <a:ln>
                <a:noFill/>
              </a:ln>
              <a:solidFill>
                <a:srgbClr val="0F172A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C34AB2F-C3B3-D1B4-0978-A1786904DCFD}"/>
              </a:ext>
            </a:extLst>
          </p:cNvPr>
          <p:cNvSpPr txBox="1"/>
          <p:nvPr/>
        </p:nvSpPr>
        <p:spPr>
          <a:xfrm>
            <a:off x="1057183" y="4748411"/>
            <a:ext cx="4164603" cy="88485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הקבוצה שנותרה עם כדורים מקבלת נקודות, </a:t>
            </a:r>
          </a:p>
          <a:p>
            <a:pPr marL="0" marR="0" lvl="0" indent="0" algn="r" defTabSz="4572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כמספר הכדורים שברשותה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758690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>
            <a:extLst>
              <a:ext uri="{FF2B5EF4-FFF2-40B4-BE49-F238E27FC236}">
                <a16:creationId xmlns:a16="http://schemas.microsoft.com/office/drawing/2014/main" id="{D60775AB-E7A5-5C42-352F-16FC08816B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866" y="0"/>
            <a:ext cx="11940268" cy="6858000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9F6102A9-4223-044D-3549-7EE7311933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9460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962900" y="2739479"/>
            <a:ext cx="3619500" cy="2623096"/>
          </a:xfrm>
          <a:prstGeom prst="roundRect">
            <a:avLst>
              <a:gd name="adj" fmla="val 8237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546991" y="1841233"/>
            <a:ext cx="6972300" cy="1323998"/>
          </a:xfrm>
          <a:prstGeom prst="roundRect">
            <a:avLst>
              <a:gd name="adj" fmla="val 13043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09600" y="3457574"/>
            <a:ext cx="6972300" cy="1323998"/>
          </a:xfrm>
          <a:prstGeom prst="roundRect">
            <a:avLst>
              <a:gd name="adj" fmla="val 13043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09600" y="5056024"/>
            <a:ext cx="6972300" cy="1323998"/>
          </a:xfrm>
          <a:prstGeom prst="roundRect">
            <a:avLst>
              <a:gd name="adj" fmla="val 13043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84222" y="478859"/>
            <a:ext cx="2741135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l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B4530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פרק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B4530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ד' </a:t>
            </a:r>
            <a:r>
              <a:rPr kumimoji="0" lang="he-IL" sz="2400" b="1" i="0" u="none" strike="noStrike" kern="1200" cap="none" spc="0" normalizeH="0" baseline="0" noProof="0" dirty="0">
                <a:ln>
                  <a:noFill/>
                </a:ln>
                <a:solidFill>
                  <a:srgbClr val="B4530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-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B4530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מהלך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B4530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B4530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המשחק</a:t>
            </a:r>
            <a:endParaRPr kumimoji="0" sz="2400" b="1" i="0" u="none" strike="noStrike" kern="1200" cap="none" spc="0" normalizeH="0" baseline="0" noProof="0" dirty="0">
              <a:ln>
                <a:noFill/>
              </a:ln>
              <a:solidFill>
                <a:srgbClr val="B45309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370147" y="1031442"/>
            <a:ext cx="3871253" cy="43088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כללי</a:t>
            </a:r>
            <a:r>
              <a:rPr kumimoji="0" sz="28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הזריקה</a:t>
            </a:r>
            <a:r>
              <a:rPr kumimoji="0" sz="28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lang="he-IL" sz="28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ומהלך המשחק </a:t>
            </a:r>
            <a:endParaRPr kumimoji="0" sz="2800" b="1" i="0" u="none" strike="noStrike" kern="1200" cap="none" spc="0" normalizeH="0" baseline="0" noProof="0" dirty="0">
              <a:ln>
                <a:noFill/>
              </a:ln>
              <a:solidFill>
                <a:srgbClr val="0F172A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850119" y="2889887"/>
            <a:ext cx="1897955" cy="72712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ts val="5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5400" b="1" i="0" u="none" strike="noStrike" kern="1200" cap="none" spc="0" normalizeH="0" baseline="0" noProof="0" dirty="0">
                <a:ln>
                  <a:noFill/>
                </a:ln>
                <a:solidFill>
                  <a:srgbClr val="D97706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5400" b="1" i="0" u="none" strike="noStrike" kern="1200" cap="none" spc="0" normalizeH="0" baseline="0" noProof="0" dirty="0">
                <a:ln>
                  <a:noFill/>
                </a:ln>
                <a:solidFill>
                  <a:srgbClr val="D97706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1 </a:t>
            </a:r>
            <a:r>
              <a:rPr kumimoji="0" lang="he-IL" sz="5400" b="1" i="0" u="none" strike="noStrike" kern="1200" cap="none" spc="0" normalizeH="0" baseline="0" noProof="0" dirty="0">
                <a:ln>
                  <a:noFill/>
                </a:ln>
                <a:solidFill>
                  <a:srgbClr val="D97706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D97706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דקה</a:t>
            </a:r>
            <a:endParaRPr kumimoji="0" sz="5400" b="1" i="0" u="none" strike="noStrike" kern="1200" cap="none" spc="0" normalizeH="0" baseline="0" noProof="0" dirty="0">
              <a:ln>
                <a:noFill/>
              </a:ln>
              <a:solidFill>
                <a:srgbClr val="D97706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962900" y="3530770"/>
            <a:ext cx="3548062" cy="161582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זמן מירבי לביצוע הזריקה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מהרגע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ש</a:t>
            </a:r>
            <a:r>
              <a:rPr kumimoji="0" lang="he-IL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כדורון המטרה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או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הכדור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הקודם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lang="he-IL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נגעו בקרקע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99818" y="1916238"/>
            <a:ext cx="1670329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זריקה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ראשונה</a:t>
            </a:r>
            <a:endParaRPr kumimoji="0" sz="2400" b="1" i="0" u="none" strike="noStrike" kern="1200" cap="none" spc="0" normalizeH="0" baseline="0" noProof="0" dirty="0">
              <a:ln>
                <a:noFill/>
              </a:ln>
              <a:solidFill>
                <a:srgbClr val="0F172A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69647" y="2226456"/>
            <a:ext cx="6293205" cy="88485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שחקן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מהקבוצה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שהטיל</a:t>
            </a: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את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כדורון המטרה, </a:t>
            </a:r>
          </a:p>
          <a:p>
            <a:pPr marL="0" marR="0" lvl="0" indent="0" algn="r" defTabSz="4572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הטלה של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הכדור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הראשון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במשחק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826455" y="3529559"/>
            <a:ext cx="1543692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4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זריקה שנייה </a:t>
            </a:r>
            <a:endParaRPr kumimoji="0" sz="2400" b="1" i="0" u="none" strike="noStrike" kern="1200" cap="none" spc="0" normalizeH="0" baseline="0" noProof="0" dirty="0">
              <a:ln>
                <a:noFill/>
              </a:ln>
              <a:solidFill>
                <a:srgbClr val="0F172A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10725" y="3780662"/>
            <a:ext cx="6551309" cy="88485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הקבוצה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היריבה הטלה שנייה . הקבוצה שממשיכה היא הקבוצה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שהכדור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שלה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רחוק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יותר</a:t>
            </a: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lang="he-IL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מכדורון</a:t>
            </a: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המטרה.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752717" y="5108548"/>
            <a:ext cx="1617430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סיום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הכדורים</a:t>
            </a:r>
            <a:endParaRPr kumimoji="0" sz="2400" b="1" i="0" u="none" strike="noStrike" kern="1200" cap="none" spc="0" normalizeH="0" baseline="0" noProof="0" dirty="0">
              <a:ln>
                <a:noFill/>
              </a:ln>
              <a:solidFill>
                <a:srgbClr val="0F172A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03430" y="5407562"/>
            <a:ext cx="6659422" cy="88485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כשנגמרים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הכדורים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לקבוצה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אחת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, </a:t>
            </a:r>
            <a:endParaRPr kumimoji="0" lang="he-IL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marR="0" lvl="0" indent="0" algn="r" defTabSz="4572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הקבוצה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השנייה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הטלה של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הכדורים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שנותרו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ברשותה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8090DBDF-ABB7-E858-92AF-A10999A546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7151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1782833"/>
            <a:ext cx="5257800" cy="1427092"/>
          </a:xfrm>
          <a:prstGeom prst="roundRect">
            <a:avLst>
              <a:gd name="adj" fmla="val 9523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609600" y="3400425"/>
            <a:ext cx="5257800" cy="1427092"/>
          </a:xfrm>
          <a:prstGeom prst="roundRect">
            <a:avLst>
              <a:gd name="adj" fmla="val 9523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09600" y="5160480"/>
            <a:ext cx="5257800" cy="1427092"/>
          </a:xfrm>
          <a:prstGeom prst="roundRect">
            <a:avLst>
              <a:gd name="adj" fmla="val 11538"/>
            </a:avLst>
          </a:prstGeom>
          <a:solidFill>
            <a:srgbClr val="FEF3C7"/>
          </a:solidFill>
          <a:ln w="9525">
            <a:solidFill>
              <a:srgbClr val="FDE68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600" y="2085975"/>
            <a:ext cx="5257800" cy="3619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600" y="2085975"/>
            <a:ext cx="5257800" cy="36195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8775" y="2033588"/>
            <a:ext cx="190500" cy="1905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38775" y="3619500"/>
            <a:ext cx="142875" cy="1905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62575" y="5308910"/>
            <a:ext cx="171450" cy="1905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149042" y="509344"/>
            <a:ext cx="2433358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B4530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פרק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B4530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ה</a:t>
            </a:r>
            <a:r>
              <a:rPr kumimoji="0" lang="he-IL" sz="2400" b="1" i="0" u="none" strike="noStrike" kern="1200" cap="none" spc="0" normalizeH="0" baseline="0" noProof="0" dirty="0">
                <a:ln>
                  <a:noFill/>
                </a:ln>
                <a:solidFill>
                  <a:srgbClr val="B4530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'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B4530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lang="he-IL" sz="2400" b="1" i="0" u="none" strike="noStrike" kern="1200" cap="none" spc="0" normalizeH="0" baseline="0" noProof="0" dirty="0">
                <a:ln>
                  <a:noFill/>
                </a:ln>
                <a:solidFill>
                  <a:srgbClr val="B4530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-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B4530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ניקוד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B4530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B4530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וסיום</a:t>
            </a:r>
            <a:endParaRPr kumimoji="0" sz="2400" b="1" i="0" u="none" strike="noStrike" kern="1200" cap="none" spc="0" normalizeH="0" baseline="0" noProof="0" dirty="0">
              <a:ln>
                <a:noFill/>
              </a:ln>
              <a:solidFill>
                <a:srgbClr val="B45309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303986" y="1051438"/>
            <a:ext cx="4278414" cy="43088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חישוב</a:t>
            </a:r>
            <a:r>
              <a:rPr kumimoji="0" sz="28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הנקודות</a:t>
            </a:r>
            <a:r>
              <a:rPr kumimoji="0" sz="28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והכרעת</a:t>
            </a:r>
            <a:r>
              <a:rPr kumimoji="0" sz="28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המשחק</a:t>
            </a:r>
            <a:endParaRPr kumimoji="0" sz="2800" b="1" i="0" u="none" strike="noStrike" kern="1200" cap="none" spc="0" normalizeH="0" baseline="0" noProof="0" dirty="0">
              <a:ln>
                <a:noFill/>
              </a:ln>
              <a:solidFill>
                <a:srgbClr val="0F172A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66750" y="2298976"/>
            <a:ext cx="5035648" cy="88485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רק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הקבוצה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שהכדור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שלה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הוא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הקרוב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ביותר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ל</a:t>
            </a: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כדורון המטרה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זוכה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בנקודות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באותו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סיבוב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(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Mène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)</a:t>
            </a: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.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66750" y="3855555"/>
            <a:ext cx="4876800" cy="88485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הקבוצה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מקבלת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lang="he-IL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1</a:t>
            </a: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נקודה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עבור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כל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כדור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שקרוב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יותר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endParaRPr kumimoji="0" lang="he-IL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marR="0" lvl="0" indent="0" algn="r" defTabSz="4572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ל</a:t>
            </a: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כדורון המטרה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מהכדור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הכי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קרוב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של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היריב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73531" y="5588826"/>
            <a:ext cx="3863237" cy="88485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92400E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הקבוצה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92400E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92400E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הראשונה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92400E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92400E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שמגיעה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92400E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ל-13 </a:t>
            </a:r>
            <a:r>
              <a:rPr kumimoji="0" lang="he-IL" sz="2000" b="1" i="0" u="none" strike="noStrike" kern="1200" cap="none" spc="0" normalizeH="0" baseline="0" noProof="0" dirty="0">
                <a:ln>
                  <a:noFill/>
                </a:ln>
                <a:solidFill>
                  <a:srgbClr val="92400E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92400E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נקודות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92400E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endParaRPr kumimoji="0" lang="he-IL" sz="2000" b="1" i="0" u="none" strike="noStrike" kern="1200" cap="none" spc="0" normalizeH="0" baseline="0" noProof="0" dirty="0">
              <a:ln>
                <a:noFill/>
              </a:ln>
              <a:solidFill>
                <a:srgbClr val="92400E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marR="0" lvl="0" indent="0" algn="r" defTabSz="4572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000" b="1" i="0" u="none" strike="noStrike" kern="1200" cap="none" spc="0" normalizeH="0" baseline="0" noProof="0" dirty="0">
                <a:ln>
                  <a:noFill/>
                </a:ln>
                <a:solidFill>
                  <a:srgbClr val="92400E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או בסיום זמן המשחק -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92400E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מנצחת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92400E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92400E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במשחק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92400E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!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27737" y="1947989"/>
            <a:ext cx="2582438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ספירת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נקודות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בסיסית</a:t>
            </a:r>
            <a:endParaRPr kumimoji="0" sz="2400" b="1" i="0" u="none" strike="noStrike" kern="1200" cap="none" spc="0" normalizeH="0" baseline="0" noProof="0" dirty="0">
              <a:ln>
                <a:noFill/>
              </a:ln>
              <a:solidFill>
                <a:srgbClr val="0F172A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866859" y="3522592"/>
            <a:ext cx="1343316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ערך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הסיבוב</a:t>
            </a:r>
            <a:endParaRPr kumimoji="0" sz="2400" b="1" i="0" u="none" strike="noStrike" kern="1200" cap="none" spc="0" normalizeH="0" baseline="0" noProof="0" dirty="0">
              <a:ln>
                <a:noFill/>
              </a:ln>
              <a:solidFill>
                <a:srgbClr val="0F172A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578089" y="5219494"/>
            <a:ext cx="1327286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B4530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יעד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B4530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B4530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הניצחון</a:t>
            </a:r>
            <a:endParaRPr kumimoji="0" sz="2400" b="1" i="0" u="none" strike="noStrike" kern="1200" cap="none" spc="0" normalizeH="0" baseline="0" noProof="0" dirty="0">
              <a:ln>
                <a:noFill/>
              </a:ln>
              <a:solidFill>
                <a:srgbClr val="B45309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3477804-5ABC-DE40-B702-A91B70EA33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9C598D28-7046-EC07-BB66-0721BCB7336B}"/>
              </a:ext>
            </a:extLst>
          </p:cNvPr>
          <p:cNvSpPr/>
          <p:nvPr/>
        </p:nvSpPr>
        <p:spPr>
          <a:xfrm>
            <a:off x="7931616" y="2896451"/>
            <a:ext cx="3849578" cy="3250016"/>
          </a:xfrm>
          <a:prstGeom prst="roundRect">
            <a:avLst>
              <a:gd name="adj" fmla="val 8237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33320639-84E1-560E-2E81-9C649B1D3C1F}"/>
              </a:ext>
            </a:extLst>
          </p:cNvPr>
          <p:cNvSpPr/>
          <p:nvPr/>
        </p:nvSpPr>
        <p:spPr>
          <a:xfrm>
            <a:off x="609600" y="2319130"/>
            <a:ext cx="6972300" cy="986045"/>
          </a:xfrm>
          <a:prstGeom prst="roundRect">
            <a:avLst>
              <a:gd name="adj" fmla="val 13043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888C5EB5-7678-5935-5F82-996902500A11}"/>
              </a:ext>
            </a:extLst>
          </p:cNvPr>
          <p:cNvSpPr/>
          <p:nvPr/>
        </p:nvSpPr>
        <p:spPr>
          <a:xfrm>
            <a:off x="609600" y="3457574"/>
            <a:ext cx="6972300" cy="1111741"/>
          </a:xfrm>
          <a:prstGeom prst="roundRect">
            <a:avLst>
              <a:gd name="adj" fmla="val 13043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0BF8A75F-C876-43ED-DEEB-632044C97C9B}"/>
              </a:ext>
            </a:extLst>
          </p:cNvPr>
          <p:cNvSpPr/>
          <p:nvPr/>
        </p:nvSpPr>
        <p:spPr>
          <a:xfrm>
            <a:off x="609600" y="4649934"/>
            <a:ext cx="6972300" cy="1385106"/>
          </a:xfrm>
          <a:prstGeom prst="roundRect">
            <a:avLst>
              <a:gd name="adj" fmla="val 13043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5B85EA4-8A46-1CDC-14E4-4A5F8F2E4955}"/>
              </a:ext>
            </a:extLst>
          </p:cNvPr>
          <p:cNvSpPr txBox="1"/>
          <p:nvPr/>
        </p:nvSpPr>
        <p:spPr>
          <a:xfrm>
            <a:off x="8596445" y="426500"/>
            <a:ext cx="2644955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l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B4530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פרק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B4530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lang="he-IL" sz="2400" b="1" i="0" u="none" strike="noStrike" kern="1200" cap="none" spc="0" normalizeH="0" baseline="0" noProof="0" dirty="0">
                <a:ln>
                  <a:noFill/>
                </a:ln>
                <a:solidFill>
                  <a:srgbClr val="B4530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B4530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' </a:t>
            </a:r>
            <a:r>
              <a:rPr kumimoji="0" lang="he-IL" sz="2400" b="1" i="0" u="none" strike="noStrike" kern="1200" cap="none" spc="0" normalizeH="0" baseline="0" noProof="0" dirty="0">
                <a:ln>
                  <a:noFill/>
                </a:ln>
                <a:solidFill>
                  <a:srgbClr val="B4530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- כדורי משחק </a:t>
            </a:r>
            <a:endParaRPr kumimoji="0" sz="2400" b="1" i="0" u="none" strike="noStrike" kern="1200" cap="none" spc="0" normalizeH="0" baseline="0" noProof="0" dirty="0">
              <a:ln>
                <a:noFill/>
              </a:ln>
              <a:solidFill>
                <a:srgbClr val="B45309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8941A19-EA29-F7DC-F92C-12A95F167D4E}"/>
              </a:ext>
            </a:extLst>
          </p:cNvPr>
          <p:cNvSpPr txBox="1"/>
          <p:nvPr/>
        </p:nvSpPr>
        <p:spPr>
          <a:xfrm>
            <a:off x="6349035" y="976434"/>
            <a:ext cx="4892365" cy="43088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8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כדורים במרחק שווה </a:t>
            </a:r>
            <a:r>
              <a:rPr kumimoji="0" lang="he-IL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מכדורון</a:t>
            </a:r>
            <a:r>
              <a:rPr kumimoji="0" lang="he-IL" sz="28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המטרה</a:t>
            </a:r>
            <a:endParaRPr kumimoji="0" sz="2800" b="1" i="0" u="none" strike="noStrike" kern="1200" cap="none" spc="0" normalizeH="0" baseline="0" noProof="0" dirty="0">
              <a:ln>
                <a:noFill/>
              </a:ln>
              <a:solidFill>
                <a:srgbClr val="0F172A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D6499AB-1F44-1E3C-76B9-07B9B876CD0C}"/>
              </a:ext>
            </a:extLst>
          </p:cNvPr>
          <p:cNvSpPr txBox="1"/>
          <p:nvPr/>
        </p:nvSpPr>
        <p:spPr>
          <a:xfrm>
            <a:off x="8178465" y="2889887"/>
            <a:ext cx="3241272" cy="72712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ts val="5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5400" b="1" i="0" u="none" strike="noStrike" kern="1200" cap="none" spc="0" normalizeH="0" baseline="0" noProof="0" dirty="0">
                <a:ln>
                  <a:noFill/>
                </a:ln>
                <a:solidFill>
                  <a:srgbClr val="D97706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מרחק שווה </a:t>
            </a:r>
            <a:endParaRPr kumimoji="0" sz="5400" b="1" i="0" u="none" strike="noStrike" kern="1200" cap="none" spc="0" normalizeH="0" baseline="0" noProof="0" dirty="0">
              <a:ln>
                <a:noFill/>
              </a:ln>
              <a:solidFill>
                <a:srgbClr val="D97706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42CBBAB-50A0-7014-894C-FCC6DD69CFE9}"/>
              </a:ext>
            </a:extLst>
          </p:cNvPr>
          <p:cNvSpPr txBox="1"/>
          <p:nvPr/>
        </p:nvSpPr>
        <p:spPr>
          <a:xfrm>
            <a:off x="8031013" y="3832121"/>
            <a:ext cx="3650784" cy="161582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שני כדורים במרחק שווה </a:t>
            </a:r>
            <a:r>
              <a:rPr kumimoji="0" lang="he-IL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מכדורון</a:t>
            </a:r>
            <a:r>
              <a:rPr kumimoji="0" lang="he-IL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המטרה ושייכים לקבוצות מנוגדות.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4EE548E-B9B8-C274-E4DC-570FCA62748F}"/>
              </a:ext>
            </a:extLst>
          </p:cNvPr>
          <p:cNvSpPr txBox="1"/>
          <p:nvPr/>
        </p:nvSpPr>
        <p:spPr>
          <a:xfrm>
            <a:off x="5432016" y="2403390"/>
            <a:ext cx="1788951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4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סיום המשחקון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BFE5465-93DC-01D8-7C09-F6C2D0850835}"/>
              </a:ext>
            </a:extLst>
          </p:cNvPr>
          <p:cNvSpPr txBox="1"/>
          <p:nvPr/>
        </p:nvSpPr>
        <p:spPr>
          <a:xfrm>
            <a:off x="2154696" y="2634627"/>
            <a:ext cx="2915863" cy="42319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אם לשתי הקבוצות אין כדורים.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6BB9F2E-DBE6-4EAD-9AC5-403ECA2CEBF7}"/>
              </a:ext>
            </a:extLst>
          </p:cNvPr>
          <p:cNvSpPr txBox="1"/>
          <p:nvPr/>
        </p:nvSpPr>
        <p:spPr>
          <a:xfrm>
            <a:off x="5372544" y="3524344"/>
            <a:ext cx="1865896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4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משחקון ממשיך </a:t>
            </a:r>
            <a:endParaRPr kumimoji="0" sz="2400" b="1" i="0" u="none" strike="noStrike" kern="1200" cap="none" spc="0" normalizeH="0" baseline="0" noProof="0" dirty="0">
              <a:ln>
                <a:noFill/>
              </a:ln>
              <a:solidFill>
                <a:srgbClr val="0F172A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79AE47D-6E04-A401-32F6-C8059751660C}"/>
              </a:ext>
            </a:extLst>
          </p:cNvPr>
          <p:cNvSpPr txBox="1"/>
          <p:nvPr/>
        </p:nvSpPr>
        <p:spPr>
          <a:xfrm>
            <a:off x="952229" y="3861647"/>
            <a:ext cx="4958089" cy="42319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אם רק לקבוצה אחת יש כדורים, היא ממשיכה לשחק.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A2FEE3D-9570-9C71-D126-C69017E71A1E}"/>
              </a:ext>
            </a:extLst>
          </p:cNvPr>
          <p:cNvSpPr txBox="1"/>
          <p:nvPr/>
        </p:nvSpPr>
        <p:spPr>
          <a:xfrm>
            <a:off x="5387131" y="4748411"/>
            <a:ext cx="1865896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4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משחקון ממשיך </a:t>
            </a:r>
            <a:endParaRPr kumimoji="0" sz="2400" b="1" i="0" u="none" strike="noStrike" kern="1200" cap="none" spc="0" normalizeH="0" baseline="0" noProof="0" dirty="0">
              <a:ln>
                <a:noFill/>
              </a:ln>
              <a:solidFill>
                <a:srgbClr val="0F172A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FDD9E0F-CD51-49ED-E629-9CEB223BD45B}"/>
              </a:ext>
            </a:extLst>
          </p:cNvPr>
          <p:cNvSpPr txBox="1"/>
          <p:nvPr/>
        </p:nvSpPr>
        <p:spPr>
          <a:xfrm>
            <a:off x="609601" y="5049762"/>
            <a:ext cx="5695892" cy="88485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אם לשתי הקבוצות יש כדורים, הקבוצה שהטילה אחרונה ממשיכה, אחריה הקבוצה היריבה, לסירוגין עד ביטול השוויון. 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9090119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210300" y="1913290"/>
            <a:ext cx="5372100" cy="1887185"/>
          </a:xfrm>
          <a:prstGeom prst="roundRect">
            <a:avLst>
              <a:gd name="adj" fmla="val 12121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609600" y="1913290"/>
            <a:ext cx="5372100" cy="1887185"/>
          </a:xfrm>
          <a:prstGeom prst="roundRect">
            <a:avLst>
              <a:gd name="adj" fmla="val 12121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210300" y="4029074"/>
            <a:ext cx="5372100" cy="1974783"/>
          </a:xfrm>
          <a:prstGeom prst="roundRect">
            <a:avLst>
              <a:gd name="adj" fmla="val 12121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09600" y="4029074"/>
            <a:ext cx="5372100" cy="1974783"/>
          </a:xfrm>
          <a:prstGeom prst="roundRect">
            <a:avLst>
              <a:gd name="adj" fmla="val 12121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0" y="4112136"/>
            <a:ext cx="457200" cy="4572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77550" y="2332998"/>
            <a:ext cx="457200" cy="4572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8968" y="2318344"/>
            <a:ext cx="457200" cy="45720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24009" y="4240866"/>
            <a:ext cx="209550" cy="20955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19234" y="2456823"/>
            <a:ext cx="209550" cy="20955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33855" y="2413012"/>
            <a:ext cx="209550" cy="20955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43525" y="4429125"/>
            <a:ext cx="266700" cy="20955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8675647" y="349480"/>
            <a:ext cx="2630528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B4530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פרק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B4530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ו</a:t>
            </a:r>
            <a:r>
              <a:rPr kumimoji="0" lang="he-IL" sz="2400" b="1" i="0" u="none" strike="noStrike" kern="1200" cap="none" spc="0" normalizeH="0" baseline="0" noProof="0" dirty="0">
                <a:ln>
                  <a:noFill/>
                </a:ln>
                <a:solidFill>
                  <a:srgbClr val="B4530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'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B4530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עבירות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B4530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B45309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ומשמעת</a:t>
            </a:r>
            <a:endParaRPr kumimoji="0" sz="2400" b="1" i="0" u="none" strike="noStrike" kern="1200" cap="none" spc="0" normalizeH="0" baseline="0" noProof="0" dirty="0">
              <a:ln>
                <a:noFill/>
              </a:ln>
              <a:solidFill>
                <a:srgbClr val="B45309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143724" y="915860"/>
            <a:ext cx="2162451" cy="43088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עבירות</a:t>
            </a:r>
            <a:r>
              <a:rPr kumimoji="0" sz="28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, </a:t>
            </a:r>
            <a:r>
              <a:rPr kumimoji="0" lang="he-IL" sz="28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עונשים</a:t>
            </a:r>
            <a:endParaRPr kumimoji="0" sz="2800" b="1" i="0" u="none" strike="noStrike" kern="1200" cap="none" spc="0" normalizeH="0" baseline="0" noProof="0" dirty="0">
              <a:ln>
                <a:noFill/>
              </a:ln>
              <a:solidFill>
                <a:srgbClr val="0F172A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506732" y="4226123"/>
            <a:ext cx="3217227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0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כרטיס אדום – הרחקה מהמשחק  </a:t>
            </a:r>
            <a:endParaRPr kumimoji="0" sz="2000" b="1" i="0" u="none" strike="noStrike" kern="1200" cap="none" spc="0" normalizeH="0" baseline="0" noProof="0" dirty="0">
              <a:ln>
                <a:noFill/>
              </a:ln>
              <a:solidFill>
                <a:srgbClr val="0F172A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120233" y="4579146"/>
            <a:ext cx="5097495" cy="134652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עבירה על חוקי המשחק מובילה להוצאת שחקן מהמשחק, פסילת הקבוצה מהמשחק, פסילת שתי הקבוצות מהמשחק. 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898665" y="2296789"/>
            <a:ext cx="2433359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כרטיס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צהוב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lang="he-IL" sz="24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-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אזהרה</a:t>
            </a:r>
            <a:endParaRPr kumimoji="0" sz="2400" b="1" i="0" u="none" strike="noStrike" kern="1200" cap="none" spc="0" normalizeH="0" baseline="0" noProof="0" dirty="0">
              <a:ln>
                <a:noFill/>
              </a:ln>
              <a:solidFill>
                <a:srgbClr val="0F172A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610350" y="2810553"/>
            <a:ext cx="4267200" cy="88485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ניתן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על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חריגת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זמן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, </a:t>
            </a: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יציאה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מוקדמת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מהמעגל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או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אי-סימון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הכדורים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ו</a:t>
            </a: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כדורון המטרה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964473" y="2318344"/>
            <a:ext cx="3045706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כרטיס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כתום</a:t>
            </a:r>
            <a:r>
              <a:rPr kumimoji="0" lang="he-IL" sz="24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-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פסילת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כדור</a:t>
            </a:r>
            <a:endParaRPr kumimoji="0" sz="2400" b="1" i="0" u="none" strike="noStrike" kern="1200" cap="none" spc="0" normalizeH="0" baseline="0" noProof="0" dirty="0">
              <a:ln>
                <a:noFill/>
              </a:ln>
              <a:solidFill>
                <a:srgbClr val="0F172A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92374" y="2698182"/>
            <a:ext cx="4267200" cy="88485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עבירה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חוזרת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מובילה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לפסילת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הכדור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הנוכחי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או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כדור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עתידי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מתוך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כדורי השחקן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74541" y="4200004"/>
            <a:ext cx="3813544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4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כרטיס אדום – הרחקה מהתחרות </a:t>
            </a:r>
            <a:endParaRPr kumimoji="0" sz="2400" b="1" i="0" u="none" strike="noStrike" kern="1200" cap="none" spc="0" normalizeH="0" baseline="0" noProof="0" dirty="0">
              <a:ln>
                <a:noFill/>
              </a:ln>
              <a:solidFill>
                <a:srgbClr val="0F172A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17452" y="4753734"/>
            <a:ext cx="4821142" cy="88485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r" defTabSz="4572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עבירה של התנהגות בלתי הולמת – תלבושת, עישון, חזרה על אי קיום חוקים , אלימות מילולית. 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27" name="Picture 5" descr="image.png">
            <a:extLst>
              <a:ext uri="{FF2B5EF4-FFF2-40B4-BE49-F238E27FC236}">
                <a16:creationId xmlns:a16="http://schemas.microsoft.com/office/drawing/2014/main" id="{DE693521-4B06-68E7-AF49-394BEBA2DD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8275" y="4151411"/>
            <a:ext cx="457200" cy="457200"/>
          </a:xfrm>
          <a:prstGeom prst="rect">
            <a:avLst/>
          </a:prstGeom>
        </p:spPr>
      </p:pic>
      <p:pic>
        <p:nvPicPr>
          <p:cNvPr id="25" name="Picture 9" descr="image.png">
            <a:extLst>
              <a:ext uri="{FF2B5EF4-FFF2-40B4-BE49-F238E27FC236}">
                <a16:creationId xmlns:a16="http://schemas.microsoft.com/office/drawing/2014/main" id="{A1A6137F-8785-0F4B-ED5B-1AC17F1547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7049" y="4248150"/>
            <a:ext cx="209550" cy="20955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פטאנק | התאחדות מועדוני פטאנק ישראל (ע&quot;ר)">
            <a:extLst>
              <a:ext uri="{FF2B5EF4-FFF2-40B4-BE49-F238E27FC236}">
                <a16:creationId xmlns:a16="http://schemas.microsoft.com/office/drawing/2014/main" id="{393B7A86-0F7F-38AE-E8EC-615151352A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24" r="17695" b="-1"/>
          <a:stretch>
            <a:fillRect/>
          </a:stretch>
        </p:blipFill>
        <p:spPr bwMode="auto">
          <a:xfrm>
            <a:off x="6" y="4178808"/>
            <a:ext cx="6000749" cy="2679192"/>
          </a:xfrm>
          <a:custGeom>
            <a:avLst/>
            <a:gdLst/>
            <a:ahLst/>
            <a:cxnLst/>
            <a:rect l="l" t="t" r="r" b="b"/>
            <a:pathLst>
              <a:path w="6000749" h="3300478">
                <a:moveTo>
                  <a:pt x="0" y="0"/>
                </a:moveTo>
                <a:lnTo>
                  <a:pt x="72689" y="17405"/>
                </a:lnTo>
                <a:cubicBezTo>
                  <a:pt x="148479" y="30382"/>
                  <a:pt x="220740" y="46697"/>
                  <a:pt x="296224" y="60096"/>
                </a:cubicBezTo>
                <a:cubicBezTo>
                  <a:pt x="370204" y="73143"/>
                  <a:pt x="437718" y="89378"/>
                  <a:pt x="480347" y="125215"/>
                </a:cubicBezTo>
                <a:cubicBezTo>
                  <a:pt x="499354" y="141006"/>
                  <a:pt x="525380" y="157497"/>
                  <a:pt x="557941" y="163614"/>
                </a:cubicBezTo>
                <a:cubicBezTo>
                  <a:pt x="604343" y="172287"/>
                  <a:pt x="661151" y="169659"/>
                  <a:pt x="711163" y="175552"/>
                </a:cubicBezTo>
                <a:cubicBezTo>
                  <a:pt x="770061" y="182442"/>
                  <a:pt x="837586" y="186026"/>
                  <a:pt x="879547" y="204397"/>
                </a:cubicBezTo>
                <a:cubicBezTo>
                  <a:pt x="916853" y="220789"/>
                  <a:pt x="953852" y="232503"/>
                  <a:pt x="1001114" y="239543"/>
                </a:cubicBezTo>
                <a:cubicBezTo>
                  <a:pt x="1034229" y="244449"/>
                  <a:pt x="1060244" y="258297"/>
                  <a:pt x="1094193" y="261385"/>
                </a:cubicBezTo>
                <a:cubicBezTo>
                  <a:pt x="1138864" y="265585"/>
                  <a:pt x="1183576" y="267514"/>
                  <a:pt x="1223712" y="278215"/>
                </a:cubicBezTo>
                <a:cubicBezTo>
                  <a:pt x="1265353" y="289267"/>
                  <a:pt x="1311848" y="296040"/>
                  <a:pt x="1355116" y="305727"/>
                </a:cubicBezTo>
                <a:cubicBezTo>
                  <a:pt x="1378077" y="310948"/>
                  <a:pt x="1397486" y="319319"/>
                  <a:pt x="1419784" y="325013"/>
                </a:cubicBezTo>
                <a:cubicBezTo>
                  <a:pt x="1460606" y="335426"/>
                  <a:pt x="1502092" y="345368"/>
                  <a:pt x="1543855" y="354703"/>
                </a:cubicBezTo>
                <a:cubicBezTo>
                  <a:pt x="1585613" y="364041"/>
                  <a:pt x="1625936" y="376036"/>
                  <a:pt x="1671044" y="380741"/>
                </a:cubicBezTo>
                <a:cubicBezTo>
                  <a:pt x="1747929" y="388654"/>
                  <a:pt x="1830544" y="388195"/>
                  <a:pt x="1905503" y="397893"/>
                </a:cubicBezTo>
                <a:cubicBezTo>
                  <a:pt x="1981585" y="407807"/>
                  <a:pt x="2054121" y="423516"/>
                  <a:pt x="2122943" y="441264"/>
                </a:cubicBezTo>
                <a:cubicBezTo>
                  <a:pt x="2177383" y="455211"/>
                  <a:pt x="2228579" y="469433"/>
                  <a:pt x="2294750" y="471131"/>
                </a:cubicBezTo>
                <a:cubicBezTo>
                  <a:pt x="2331675" y="472095"/>
                  <a:pt x="2371411" y="480021"/>
                  <a:pt x="2395406" y="492458"/>
                </a:cubicBezTo>
                <a:cubicBezTo>
                  <a:pt x="2447356" y="519599"/>
                  <a:pt x="2511089" y="534865"/>
                  <a:pt x="2582173" y="545492"/>
                </a:cubicBezTo>
                <a:cubicBezTo>
                  <a:pt x="2677107" y="559893"/>
                  <a:pt x="2771049" y="575002"/>
                  <a:pt x="2866260" y="588796"/>
                </a:cubicBezTo>
                <a:cubicBezTo>
                  <a:pt x="2922428" y="597021"/>
                  <a:pt x="2978373" y="606221"/>
                  <a:pt x="3037154" y="609730"/>
                </a:cubicBezTo>
                <a:cubicBezTo>
                  <a:pt x="3157310" y="617134"/>
                  <a:pt x="3279823" y="620612"/>
                  <a:pt x="3400817" y="626198"/>
                </a:cubicBezTo>
                <a:cubicBezTo>
                  <a:pt x="3440399" y="627913"/>
                  <a:pt x="3478286" y="633081"/>
                  <a:pt x="3518453" y="633771"/>
                </a:cubicBezTo>
                <a:cubicBezTo>
                  <a:pt x="3561907" y="634557"/>
                  <a:pt x="3607885" y="630075"/>
                  <a:pt x="3651342" y="630861"/>
                </a:cubicBezTo>
                <a:cubicBezTo>
                  <a:pt x="3723632" y="632064"/>
                  <a:pt x="3794230" y="636720"/>
                  <a:pt x="3866543" y="638109"/>
                </a:cubicBezTo>
                <a:cubicBezTo>
                  <a:pt x="4006046" y="640675"/>
                  <a:pt x="4145773" y="642266"/>
                  <a:pt x="4285471" y="643671"/>
                </a:cubicBezTo>
                <a:cubicBezTo>
                  <a:pt x="4315374" y="643936"/>
                  <a:pt x="4347225" y="639959"/>
                  <a:pt x="4376825" y="640644"/>
                </a:cubicBezTo>
                <a:cubicBezTo>
                  <a:pt x="4455420" y="642648"/>
                  <a:pt x="4533819" y="645811"/>
                  <a:pt x="4611883" y="649214"/>
                </a:cubicBezTo>
                <a:cubicBezTo>
                  <a:pt x="4659172" y="651342"/>
                  <a:pt x="4705681" y="655657"/>
                  <a:pt x="4753273" y="657363"/>
                </a:cubicBezTo>
                <a:cubicBezTo>
                  <a:pt x="4791348" y="658728"/>
                  <a:pt x="4830282" y="658460"/>
                  <a:pt x="4869416" y="657032"/>
                </a:cubicBezTo>
                <a:cubicBezTo>
                  <a:pt x="4903113" y="655812"/>
                  <a:pt x="4937685" y="650501"/>
                  <a:pt x="4971133" y="650072"/>
                </a:cubicBezTo>
                <a:cubicBezTo>
                  <a:pt x="5061656" y="648862"/>
                  <a:pt x="5151315" y="649288"/>
                  <a:pt x="5241228" y="648921"/>
                </a:cubicBezTo>
                <a:cubicBezTo>
                  <a:pt x="5277251" y="648692"/>
                  <a:pt x="5313809" y="647064"/>
                  <a:pt x="5348948" y="648281"/>
                </a:cubicBezTo>
                <a:cubicBezTo>
                  <a:pt x="5442983" y="651292"/>
                  <a:pt x="5535908" y="656726"/>
                  <a:pt x="5630171" y="658761"/>
                </a:cubicBezTo>
                <a:cubicBezTo>
                  <a:pt x="5708354" y="660446"/>
                  <a:pt x="5788179" y="658309"/>
                  <a:pt x="5867227" y="658360"/>
                </a:cubicBezTo>
                <a:cubicBezTo>
                  <a:pt x="5900754" y="658487"/>
                  <a:pt x="5933144" y="660851"/>
                  <a:pt x="5966562" y="660236"/>
                </a:cubicBezTo>
                <a:lnTo>
                  <a:pt x="6000749" y="659419"/>
                </a:lnTo>
                <a:lnTo>
                  <a:pt x="6000749" y="3300478"/>
                </a:lnTo>
                <a:lnTo>
                  <a:pt x="0" y="3300478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‪petanque israel (פטאנק ישראל) | Facebook‬‏">
            <a:extLst>
              <a:ext uri="{FF2B5EF4-FFF2-40B4-BE49-F238E27FC236}">
                <a16:creationId xmlns:a16="http://schemas.microsoft.com/office/drawing/2014/main" id="{9B9F6B73-7C05-D082-48EC-BE885A5C92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718" b="898"/>
          <a:stretch>
            <a:fillRect/>
          </a:stretch>
        </p:blipFill>
        <p:spPr bwMode="auto">
          <a:xfrm>
            <a:off x="6191245" y="4114800"/>
            <a:ext cx="6000750" cy="2743199"/>
          </a:xfrm>
          <a:custGeom>
            <a:avLst/>
            <a:gdLst/>
            <a:ahLst/>
            <a:cxnLst/>
            <a:rect l="l" t="t" r="r" b="b"/>
            <a:pathLst>
              <a:path w="6000750" h="3380536">
                <a:moveTo>
                  <a:pt x="6000750" y="0"/>
                </a:moveTo>
                <a:lnTo>
                  <a:pt x="6000750" y="3380536"/>
                </a:lnTo>
                <a:lnTo>
                  <a:pt x="0" y="3380536"/>
                </a:lnTo>
                <a:lnTo>
                  <a:pt x="0" y="734920"/>
                </a:lnTo>
                <a:lnTo>
                  <a:pt x="1093" y="734894"/>
                </a:lnTo>
                <a:cubicBezTo>
                  <a:pt x="43982" y="734250"/>
                  <a:pt x="86046" y="738067"/>
                  <a:pt x="129383" y="735472"/>
                </a:cubicBezTo>
                <a:cubicBezTo>
                  <a:pt x="232305" y="729284"/>
                  <a:pt x="335599" y="720589"/>
                  <a:pt x="438999" y="712634"/>
                </a:cubicBezTo>
                <a:cubicBezTo>
                  <a:pt x="545632" y="704405"/>
                  <a:pt x="651967" y="696598"/>
                  <a:pt x="758502" y="687629"/>
                </a:cubicBezTo>
                <a:cubicBezTo>
                  <a:pt x="816777" y="682526"/>
                  <a:pt x="875042" y="674778"/>
                  <a:pt x="933290" y="669489"/>
                </a:cubicBezTo>
                <a:cubicBezTo>
                  <a:pt x="984350" y="664848"/>
                  <a:pt x="1035368" y="662477"/>
                  <a:pt x="1086504" y="658393"/>
                </a:cubicBezTo>
                <a:cubicBezTo>
                  <a:pt x="1130780" y="654718"/>
                  <a:pt x="1175255" y="649883"/>
                  <a:pt x="1219532" y="646211"/>
                </a:cubicBezTo>
                <a:cubicBezTo>
                  <a:pt x="1290460" y="640432"/>
                  <a:pt x="1361111" y="635262"/>
                  <a:pt x="1431709" y="629721"/>
                </a:cubicBezTo>
                <a:cubicBezTo>
                  <a:pt x="1461215" y="627211"/>
                  <a:pt x="1492576" y="627456"/>
                  <a:pt x="1519665" y="620761"/>
                </a:cubicBezTo>
                <a:cubicBezTo>
                  <a:pt x="1587914" y="603847"/>
                  <a:pt x="1656385" y="596155"/>
                  <a:pt x="1725964" y="591136"/>
                </a:cubicBezTo>
                <a:cubicBezTo>
                  <a:pt x="1749760" y="589442"/>
                  <a:pt x="1775052" y="585455"/>
                  <a:pt x="1797448" y="579050"/>
                </a:cubicBezTo>
                <a:cubicBezTo>
                  <a:pt x="1843314" y="566085"/>
                  <a:pt x="1887378" y="550735"/>
                  <a:pt x="1932321" y="536393"/>
                </a:cubicBezTo>
                <a:cubicBezTo>
                  <a:pt x="1937187" y="534756"/>
                  <a:pt x="1943228" y="533703"/>
                  <a:pt x="1948501" y="532386"/>
                </a:cubicBezTo>
                <a:cubicBezTo>
                  <a:pt x="1978396" y="524909"/>
                  <a:pt x="2007929" y="517486"/>
                  <a:pt x="2037878" y="510381"/>
                </a:cubicBezTo>
                <a:cubicBezTo>
                  <a:pt x="2054084" y="506558"/>
                  <a:pt x="2070836" y="503979"/>
                  <a:pt x="2087074" y="500340"/>
                </a:cubicBezTo>
                <a:cubicBezTo>
                  <a:pt x="2149871" y="486094"/>
                  <a:pt x="2221077" y="484809"/>
                  <a:pt x="2272856" y="454575"/>
                </a:cubicBezTo>
                <a:cubicBezTo>
                  <a:pt x="2306493" y="435047"/>
                  <a:pt x="2341593" y="433439"/>
                  <a:pt x="2380102" y="430210"/>
                </a:cubicBezTo>
                <a:cubicBezTo>
                  <a:pt x="2409255" y="427750"/>
                  <a:pt x="2438805" y="422967"/>
                  <a:pt x="2468101" y="418977"/>
                </a:cubicBezTo>
                <a:cubicBezTo>
                  <a:pt x="2519583" y="412197"/>
                  <a:pt x="2571012" y="405050"/>
                  <a:pt x="2622546" y="398641"/>
                </a:cubicBezTo>
                <a:cubicBezTo>
                  <a:pt x="2639021" y="396667"/>
                  <a:pt x="2656456" y="398901"/>
                  <a:pt x="2672416" y="395869"/>
                </a:cubicBezTo>
                <a:cubicBezTo>
                  <a:pt x="2746162" y="381759"/>
                  <a:pt x="2819618" y="365613"/>
                  <a:pt x="2893417" y="351874"/>
                </a:cubicBezTo>
                <a:cubicBezTo>
                  <a:pt x="2935273" y="344015"/>
                  <a:pt x="2978970" y="341367"/>
                  <a:pt x="3020364" y="332819"/>
                </a:cubicBezTo>
                <a:cubicBezTo>
                  <a:pt x="3068129" y="322982"/>
                  <a:pt x="3114165" y="308673"/>
                  <a:pt x="3161340" y="297221"/>
                </a:cubicBezTo>
                <a:cubicBezTo>
                  <a:pt x="3174361" y="294043"/>
                  <a:pt x="3189234" y="293619"/>
                  <a:pt x="3203209" y="292002"/>
                </a:cubicBezTo>
                <a:cubicBezTo>
                  <a:pt x="3218968" y="290132"/>
                  <a:pt x="3234424" y="288682"/>
                  <a:pt x="3250157" y="286626"/>
                </a:cubicBezTo>
                <a:cubicBezTo>
                  <a:pt x="3298044" y="280172"/>
                  <a:pt x="3345797" y="272792"/>
                  <a:pt x="3393816" y="267263"/>
                </a:cubicBezTo>
                <a:cubicBezTo>
                  <a:pt x="3423190" y="263828"/>
                  <a:pt x="3454970" y="267035"/>
                  <a:pt x="3481707" y="260387"/>
                </a:cubicBezTo>
                <a:cubicBezTo>
                  <a:pt x="3536267" y="247128"/>
                  <a:pt x="3593313" y="251261"/>
                  <a:pt x="3647214" y="233375"/>
                </a:cubicBezTo>
                <a:cubicBezTo>
                  <a:pt x="3663930" y="227969"/>
                  <a:pt x="3688543" y="232010"/>
                  <a:pt x="3709301" y="229426"/>
                </a:cubicBezTo>
                <a:cubicBezTo>
                  <a:pt x="3761192" y="222966"/>
                  <a:pt x="3812924" y="215397"/>
                  <a:pt x="3864656" y="207827"/>
                </a:cubicBezTo>
                <a:cubicBezTo>
                  <a:pt x="3911037" y="201021"/>
                  <a:pt x="3959597" y="196736"/>
                  <a:pt x="4003477" y="185188"/>
                </a:cubicBezTo>
                <a:cubicBezTo>
                  <a:pt x="4049448" y="172966"/>
                  <a:pt x="4091674" y="167696"/>
                  <a:pt x="4137906" y="167519"/>
                </a:cubicBezTo>
                <a:cubicBezTo>
                  <a:pt x="4169570" y="167345"/>
                  <a:pt x="4202490" y="163215"/>
                  <a:pt x="4234799" y="159925"/>
                </a:cubicBezTo>
                <a:cubicBezTo>
                  <a:pt x="4269635" y="156466"/>
                  <a:pt x="4307277" y="147130"/>
                  <a:pt x="4339561" y="148755"/>
                </a:cubicBezTo>
                <a:cubicBezTo>
                  <a:pt x="4435674" y="153547"/>
                  <a:pt x="4532250" y="143733"/>
                  <a:pt x="4630056" y="129778"/>
                </a:cubicBezTo>
                <a:cubicBezTo>
                  <a:pt x="4647906" y="127231"/>
                  <a:pt x="4665742" y="122044"/>
                  <a:pt x="4682476" y="116824"/>
                </a:cubicBezTo>
                <a:cubicBezTo>
                  <a:pt x="4780053" y="85907"/>
                  <a:pt x="4880569" y="73077"/>
                  <a:pt x="4983755" y="68740"/>
                </a:cubicBezTo>
                <a:cubicBezTo>
                  <a:pt x="5005134" y="67956"/>
                  <a:pt x="5028744" y="64966"/>
                  <a:pt x="5049489" y="59740"/>
                </a:cubicBezTo>
                <a:cubicBezTo>
                  <a:pt x="5107823" y="44808"/>
                  <a:pt x="5163760" y="25875"/>
                  <a:pt x="5222715" y="12743"/>
                </a:cubicBezTo>
                <a:cubicBezTo>
                  <a:pt x="5320150" y="-8899"/>
                  <a:pt x="5409108" y="4464"/>
                  <a:pt x="5499654" y="8541"/>
                </a:cubicBezTo>
                <a:cubicBezTo>
                  <a:pt x="5585786" y="12301"/>
                  <a:pt x="5662247" y="37645"/>
                  <a:pt x="5760350" y="15528"/>
                </a:cubicBezTo>
                <a:cubicBezTo>
                  <a:pt x="5770235" y="13363"/>
                  <a:pt x="5782015" y="16781"/>
                  <a:pt x="5793267" y="16498"/>
                </a:cubicBezTo>
                <a:cubicBezTo>
                  <a:pt x="5824109" y="15685"/>
                  <a:pt x="5855057" y="15611"/>
                  <a:pt x="5885995" y="12898"/>
                </a:cubicBezTo>
                <a:cubicBezTo>
                  <a:pt x="5923792" y="9771"/>
                  <a:pt x="5961883" y="3581"/>
                  <a:pt x="5999626" y="83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מלבן 2">
            <a:extLst>
              <a:ext uri="{FF2B5EF4-FFF2-40B4-BE49-F238E27FC236}">
                <a16:creationId xmlns:a16="http://schemas.microsoft.com/office/drawing/2014/main" id="{16236C3B-B0AE-20A4-A36F-CB2DFB50A10F}"/>
              </a:ext>
            </a:extLst>
          </p:cNvPr>
          <p:cNvSpPr/>
          <p:nvPr/>
        </p:nvSpPr>
        <p:spPr>
          <a:xfrm>
            <a:off x="10316709" y="9728"/>
            <a:ext cx="918738" cy="1322962"/>
          </a:xfrm>
          <a:prstGeom prst="rect">
            <a:avLst/>
          </a:prstGeom>
          <a:solidFill>
            <a:srgbClr val="17444E"/>
          </a:solidFill>
          <a:ln>
            <a:solidFill>
              <a:srgbClr val="17444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21" name="תמונה 20">
            <a:extLst>
              <a:ext uri="{FF2B5EF4-FFF2-40B4-BE49-F238E27FC236}">
                <a16:creationId xmlns:a16="http://schemas.microsoft.com/office/drawing/2014/main" id="{75E911FA-9F50-8655-BC1A-4F4128BDC7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2275" y="164030"/>
            <a:ext cx="1266344" cy="1378908"/>
          </a:xfrm>
          <a:prstGeom prst="rect">
            <a:avLst/>
          </a:prstGeom>
        </p:spPr>
      </p:pic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FD97D109-1742-4611-26A6-3700AB88FEBA}"/>
              </a:ext>
            </a:extLst>
          </p:cNvPr>
          <p:cNvSpPr/>
          <p:nvPr/>
        </p:nvSpPr>
        <p:spPr>
          <a:xfrm>
            <a:off x="900332" y="3585109"/>
            <a:ext cx="4026334" cy="428625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9525" cap="flat" cmpd="sng" algn="ctr">
            <a:solidFill>
              <a:srgbClr val="334155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6" name="Picture 2" descr="image.png">
            <a:extLst>
              <a:ext uri="{FF2B5EF4-FFF2-40B4-BE49-F238E27FC236}">
                <a16:creationId xmlns:a16="http://schemas.microsoft.com/office/drawing/2014/main" id="{403628E8-1610-F03E-043D-4162092D55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6400" y="272013"/>
            <a:ext cx="609600" cy="609600"/>
          </a:xfrm>
          <a:prstGeom prst="rect">
            <a:avLst/>
          </a:prstGeom>
        </p:spPr>
      </p:pic>
      <p:pic>
        <p:nvPicPr>
          <p:cNvPr id="7" name="Picture 3" descr="image.png">
            <a:extLst>
              <a:ext uri="{FF2B5EF4-FFF2-40B4-BE49-F238E27FC236}">
                <a16:creationId xmlns:a16="http://schemas.microsoft.com/office/drawing/2014/main" id="{45D002F1-7366-5870-24F8-43F099569A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19750" y="424413"/>
            <a:ext cx="342900" cy="304800"/>
          </a:xfrm>
          <a:prstGeom prst="rect">
            <a:avLst/>
          </a:prstGeom>
        </p:spPr>
      </p:pic>
      <p:sp>
        <p:nvSpPr>
          <p:cNvPr id="9" name="TextBox 4">
            <a:extLst>
              <a:ext uri="{FF2B5EF4-FFF2-40B4-BE49-F238E27FC236}">
                <a16:creationId xmlns:a16="http://schemas.microsoft.com/office/drawing/2014/main" id="{2F8C371C-8542-0C2B-D2B5-7975ACAFD189}"/>
              </a:ext>
            </a:extLst>
          </p:cNvPr>
          <p:cNvSpPr txBox="1"/>
          <p:nvPr/>
        </p:nvSpPr>
        <p:spPr>
          <a:xfrm>
            <a:off x="4035624" y="1094684"/>
            <a:ext cx="3375925" cy="61555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בהצלחה</a:t>
            </a:r>
            <a:r>
              <a:rPr kumimoji="0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במשחק</a:t>
            </a:r>
            <a:r>
              <a:rPr kumimoji="0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!</a:t>
            </a:r>
          </a:p>
        </p:txBody>
      </p:sp>
      <p:sp>
        <p:nvSpPr>
          <p:cNvPr id="10" name="TextBox 5">
            <a:extLst>
              <a:ext uri="{FF2B5EF4-FFF2-40B4-BE49-F238E27FC236}">
                <a16:creationId xmlns:a16="http://schemas.microsoft.com/office/drawing/2014/main" id="{C7E43DA5-8A5B-5917-344A-3C0EFC7201FE}"/>
              </a:ext>
            </a:extLst>
          </p:cNvPr>
          <p:cNvSpPr txBox="1"/>
          <p:nvPr/>
        </p:nvSpPr>
        <p:spPr>
          <a:xfrm>
            <a:off x="1871956" y="1800925"/>
            <a:ext cx="8444753" cy="11541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פטאנק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הוא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משחק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של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דיוק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,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אסטרטגיה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ורוח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ספורטיבית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. </a:t>
            </a:r>
            <a:endParaRPr kumimoji="0" lang="he-IL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marR="0" lvl="0" indent="0" algn="ctr" defTabSz="4572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שמרו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על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התקנון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ותהנו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מכל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זריקה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.</a:t>
            </a:r>
          </a:p>
        </p:txBody>
      </p:sp>
      <p:sp>
        <p:nvSpPr>
          <p:cNvPr id="11" name="TextBox 6">
            <a:extLst>
              <a:ext uri="{FF2B5EF4-FFF2-40B4-BE49-F238E27FC236}">
                <a16:creationId xmlns:a16="http://schemas.microsoft.com/office/drawing/2014/main" id="{94B396F2-E781-E254-9770-0B1D1527DB58}"/>
              </a:ext>
            </a:extLst>
          </p:cNvPr>
          <p:cNvSpPr txBox="1"/>
          <p:nvPr/>
        </p:nvSpPr>
        <p:spPr>
          <a:xfrm>
            <a:off x="874544" y="3660742"/>
            <a:ext cx="4251672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F59E0B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F.I.P.J.P • </a:t>
            </a:r>
            <a:r>
              <a:rPr kumimoji="0" lang="he-IL" b="1" i="0" u="none" strike="noStrike" kern="1200" cap="none" spc="0" normalizeH="0" baseline="0" noProof="0" dirty="0">
                <a:ln>
                  <a:noFill/>
                </a:ln>
                <a:solidFill>
                  <a:srgbClr val="F59E0B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solidFill>
                  <a:srgbClr val="F59E0B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התאחדות</a:t>
            </a: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F59E0B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solidFill>
                  <a:srgbClr val="F59E0B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הפטאנק</a:t>
            </a: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F59E0B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solidFill>
                  <a:srgbClr val="F59E0B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הבינלאומית</a:t>
            </a:r>
            <a:endParaRPr kumimoji="0" b="1" i="0" u="none" strike="noStrike" kern="1200" cap="none" spc="0" normalizeH="0" baseline="0" noProof="0" dirty="0">
              <a:ln>
                <a:noFill/>
              </a:ln>
              <a:solidFill>
                <a:srgbClr val="F59E0B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2" name="Rounded Rectangle 1">
            <a:extLst>
              <a:ext uri="{FF2B5EF4-FFF2-40B4-BE49-F238E27FC236}">
                <a16:creationId xmlns:a16="http://schemas.microsoft.com/office/drawing/2014/main" id="{FFA4F935-95E7-6ED7-D072-44251630DD85}"/>
              </a:ext>
            </a:extLst>
          </p:cNvPr>
          <p:cNvSpPr/>
          <p:nvPr/>
        </p:nvSpPr>
        <p:spPr>
          <a:xfrm>
            <a:off x="7029450" y="3585109"/>
            <a:ext cx="3858944" cy="428625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9525" cap="flat" cmpd="sng" algn="ctr">
            <a:solidFill>
              <a:srgbClr val="334155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FB5B3861-7691-D4DC-510A-D67108D2EAD7}"/>
              </a:ext>
            </a:extLst>
          </p:cNvPr>
          <p:cNvSpPr txBox="1"/>
          <p:nvPr/>
        </p:nvSpPr>
        <p:spPr>
          <a:xfrm>
            <a:off x="7256591" y="3672717"/>
            <a:ext cx="3519487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F59E0B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2026-2027</a:t>
            </a: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F59E0B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התאחדות </a:t>
            </a: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solidFill>
                  <a:srgbClr val="F59E0B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הפטאנק</a:t>
            </a: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F59E0B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kumimoji="0" lang="he-IL" b="1" i="0" u="none" strike="noStrike" kern="1200" cap="none" spc="0" normalizeH="0" baseline="0" noProof="0" dirty="0">
                <a:ln>
                  <a:noFill/>
                </a:ln>
                <a:solidFill>
                  <a:srgbClr val="F59E0B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בישראל </a:t>
            </a:r>
            <a:endParaRPr kumimoji="0" b="1" i="0" u="none" strike="noStrike" kern="1200" cap="none" spc="0" normalizeH="0" baseline="0" noProof="0" dirty="0">
              <a:ln>
                <a:noFill/>
              </a:ln>
              <a:solidFill>
                <a:srgbClr val="F59E0B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14" name="תמונה 13">
            <a:extLst>
              <a:ext uri="{FF2B5EF4-FFF2-40B4-BE49-F238E27FC236}">
                <a16:creationId xmlns:a16="http://schemas.microsoft.com/office/drawing/2014/main" id="{6D7DA321-0AFF-8893-D047-2B1E46DC947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3874" y="265851"/>
            <a:ext cx="1338823" cy="1436193"/>
          </a:xfrm>
          <a:prstGeom prst="rect">
            <a:avLst/>
          </a:prstGeom>
        </p:spPr>
      </p:pic>
      <p:sp>
        <p:nvSpPr>
          <p:cNvPr id="16" name="TextBox 5">
            <a:extLst>
              <a:ext uri="{FF2B5EF4-FFF2-40B4-BE49-F238E27FC236}">
                <a16:creationId xmlns:a16="http://schemas.microsoft.com/office/drawing/2014/main" id="{8C6687FF-8431-9DD9-B797-0C4A2D43993B}"/>
              </a:ext>
            </a:extLst>
          </p:cNvPr>
          <p:cNvSpPr txBox="1"/>
          <p:nvPr/>
        </p:nvSpPr>
        <p:spPr>
          <a:xfrm>
            <a:off x="1740273" y="3252852"/>
            <a:ext cx="8444753" cy="50783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עונת 2026-2027</a:t>
            </a:r>
            <a:endParaRPr kumimoji="0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7181785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BD5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1500" y="838200"/>
            <a:ext cx="11049000" cy="7715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j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71500" y="1609725"/>
            <a:ext cx="11049000" cy="7715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j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01408" y="1881899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j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01408" y="3218152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j-cs"/>
            </a:endParaRP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1032" y="1087148"/>
            <a:ext cx="857250" cy="47625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01032" y="2205477"/>
            <a:ext cx="857250" cy="47625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01032" y="4247064"/>
            <a:ext cx="857250" cy="47625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193995" y="509588"/>
            <a:ext cx="1838965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ubik"/>
                <a:ea typeface="+mn-ea"/>
                <a:cs typeface="+mj-cs"/>
              </a:rPr>
              <a:t>Image Sources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15389" y="964019"/>
            <a:ext cx="9713813" cy="27699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j-cs"/>
              </a:rPr>
              <a:t>https://assets.domainecarneros.com/system/uploads/fae/image/asset/1777/Petanque_Game.jpg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15389" y="1357899"/>
            <a:ext cx="3623236" cy="27699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j-cs"/>
              </a:rPr>
              <a:t>Source: 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srgbClr val="4F46E5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j-cs"/>
              </a:rPr>
              <a:t>www.domainecarneros.com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5389" y="2033462"/>
            <a:ext cx="9385903" cy="27699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j-cs"/>
              </a:rPr>
              <a:t>https://petanquerules.wordpress.com/wp-content/uploads/2014/10/picking_up_the_circle.jpg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6310" y="2683194"/>
            <a:ext cx="3864199" cy="27699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j-cs"/>
              </a:rPr>
              <a:t>Source: 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srgbClr val="4F46E5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j-cs"/>
              </a:rPr>
              <a:t>petanquerules.wordpress.com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5389" y="3580627"/>
            <a:ext cx="10821039" cy="27699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j-cs"/>
              </a:rPr>
              <a:t>https://petanque.wordpress.com/wp-content/uploads/2012/11/petanque_how_to_measure_001.png?w=500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15389" y="4108565"/>
            <a:ext cx="3361818" cy="27699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j-cs"/>
              </a:rPr>
              <a:t>Source: 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srgbClr val="4F46E5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j-cs"/>
              </a:rPr>
              <a:t>petanque.wordpress.com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יונים">
  <a:themeElements>
    <a:clrScheme name="יונים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יונים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יונים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856</Words>
  <Application>Microsoft Office PowerPoint</Application>
  <PresentationFormat>מסך רחב</PresentationFormat>
  <Paragraphs>112</Paragraphs>
  <Slides>14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7</vt:i4>
      </vt:variant>
      <vt:variant>
        <vt:lpstr>ערכת נושא</vt:lpstr>
      </vt:variant>
      <vt:variant>
        <vt:i4>2</vt:i4>
      </vt:variant>
      <vt:variant>
        <vt:lpstr>כותרות שקופיות</vt:lpstr>
      </vt:variant>
      <vt:variant>
        <vt:i4>14</vt:i4>
      </vt:variant>
    </vt:vector>
  </HeadingPairs>
  <TitlesOfParts>
    <vt:vector size="23" baseType="lpstr">
      <vt:lpstr>Aptos</vt:lpstr>
      <vt:lpstr>Arial</vt:lpstr>
      <vt:lpstr>Calibri</vt:lpstr>
      <vt:lpstr>Century Gothic</vt:lpstr>
      <vt:lpstr>David</vt:lpstr>
      <vt:lpstr>Rubik</vt:lpstr>
      <vt:lpstr>Wingdings 3</vt:lpstr>
      <vt:lpstr>יונים</vt:lpstr>
      <vt:lpstr>Office Theme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CARMELA SHALEV</dc:creator>
  <cp:lastModifiedBy>CARMELA SHALEV</cp:lastModifiedBy>
  <cp:revision>10</cp:revision>
  <dcterms:created xsi:type="dcterms:W3CDTF">2026-09-29T10:19:48Z</dcterms:created>
  <dcterms:modified xsi:type="dcterms:W3CDTF">2026-09-29T10:49:12Z</dcterms:modified>
</cp:coreProperties>
</file>