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80" r:id="rId1"/>
  </p:sldMasterIdLst>
  <p:sldIdLst>
    <p:sldId id="257" r:id="rId2"/>
    <p:sldId id="258" r:id="rId3"/>
    <p:sldId id="294" r:id="rId4"/>
    <p:sldId id="259" r:id="rId5"/>
    <p:sldId id="260" r:id="rId6"/>
    <p:sldId id="291" r:id="rId7"/>
    <p:sldId id="292" r:id="rId8"/>
    <p:sldId id="261" r:id="rId9"/>
    <p:sldId id="293" r:id="rId10"/>
    <p:sldId id="262" r:id="rId11"/>
    <p:sldId id="263" r:id="rId12"/>
    <p:sldId id="297" r:id="rId13"/>
    <p:sldId id="295" r:id="rId14"/>
    <p:sldId id="264" r:id="rId15"/>
    <p:sldId id="290" r:id="rId16"/>
    <p:sldId id="289" r:id="rId17"/>
    <p:sldId id="265" r:id="rId18"/>
    <p:sldId id="296" r:id="rId19"/>
    <p:sldId id="280" r:id="rId20"/>
    <p:sldId id="298" r:id="rId21"/>
    <p:sldId id="28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44E"/>
    <a:srgbClr val="ABA7B8"/>
    <a:srgbClr val="5484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75296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תמונה פנורמית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8129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ותרת ו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57572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ציטוט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8633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42299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עמודו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63020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עמודת 3 תמונו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2181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20148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37092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37426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00751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33123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9871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22702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3399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6639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57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e-IL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e-I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A99E9EB-6C65-4833-8A95-38D30F57EB32}" type="datetimeFigureOut">
              <a:rPr lang="he-IL" smtClean="0"/>
              <a:t>כ'/אב/תשפ"ו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753A5-0201-4ED8-BB37-F5917BC3FD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875963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xStyles>
    <p:titleStyle>
      <a:lvl1pPr algn="l" defTabSz="457200" rtl="1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7.jpeg"/><Relationship Id="rId7" Type="http://schemas.openxmlformats.org/officeDocument/2006/relationships/image" Target="../media/image3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7.jpeg"/><Relationship Id="rId7" Type="http://schemas.openxmlformats.org/officeDocument/2006/relationships/image" Target="../media/image3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.jpeg"/><Relationship Id="rId7" Type="http://schemas.openxmlformats.org/officeDocument/2006/relationships/image" Target="../media/image3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jpeg"/><Relationship Id="rId7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jpeg"/><Relationship Id="rId7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393B7A86-0F7F-38AE-E8EC-615151352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9B9F6B73-7C05-D082-48EC-BE885A5C9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16236C3B-B0AE-20A4-A36F-CB2DFB50A10F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pic>
        <p:nvPicPr>
          <p:cNvPr id="4" name="Picture 2" descr="image.png">
            <a:extLst>
              <a:ext uri="{FF2B5EF4-FFF2-40B4-BE49-F238E27FC236}">
                <a16:creationId xmlns:a16="http://schemas.microsoft.com/office/drawing/2014/main" id="{FD26019B-3FD4-EE5C-C70D-C980DBCB36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7972" y="262269"/>
            <a:ext cx="3742693" cy="655771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749D8BD3-E49D-A36B-B6A7-D2BFEE284269}"/>
              </a:ext>
            </a:extLst>
          </p:cNvPr>
          <p:cNvSpPr txBox="1"/>
          <p:nvPr/>
        </p:nvSpPr>
        <p:spPr>
          <a:xfrm>
            <a:off x="211179" y="2149011"/>
            <a:ext cx="11579152" cy="7348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002"/>
              </a:lnSpc>
            </a:pPr>
            <a:r>
              <a:rPr lang="he-IL" sz="66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דוח </a:t>
            </a:r>
            <a:r>
              <a:rPr sz="66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חציון</a:t>
            </a:r>
            <a:r>
              <a:rPr sz="66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sz="66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ראשון</a:t>
            </a:r>
            <a:r>
              <a:rPr lang="he-IL" sz="66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sz="66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לשנת</a:t>
            </a:r>
            <a:r>
              <a:rPr lang="en-US" sz="66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600" b="1" dirty="0">
                <a:latin typeface="David" panose="020E0502060401010101" pitchFamily="34" charset="-79"/>
                <a:cs typeface="David" panose="020E0502060401010101" pitchFamily="34" charset="-79"/>
              </a:rPr>
              <a:t>2026</a:t>
            </a:r>
            <a:endParaRPr sz="6600" b="1" i="0" u="none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21" name="תמונה 20">
            <a:extLst>
              <a:ext uri="{FF2B5EF4-FFF2-40B4-BE49-F238E27FC236}">
                <a16:creationId xmlns:a16="http://schemas.microsoft.com/office/drawing/2014/main" id="{75E911FA-9F50-8655-BC1A-4F4128BDC7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275" y="164030"/>
            <a:ext cx="1266344" cy="137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78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EAFEF-AC3D-BCD5-F211-C89E4FEC3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9C54C649-6061-4F56-8B3E-B9671E938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0" y="4394558"/>
            <a:ext cx="5457825" cy="2436789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4ED64B2A-94BD-CE8D-87A5-656B12A7D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702357" y="4348451"/>
            <a:ext cx="5489638" cy="2509548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C710353E-40C4-C0EF-BDB7-ECBF72F0D698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pic>
        <p:nvPicPr>
          <p:cNvPr id="4" name="Picture 2" descr="image.png">
            <a:extLst>
              <a:ext uri="{FF2B5EF4-FFF2-40B4-BE49-F238E27FC236}">
                <a16:creationId xmlns:a16="http://schemas.microsoft.com/office/drawing/2014/main" id="{B39BE95F-4BD0-E53A-7C48-9B152FB36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31193"/>
            <a:ext cx="5353050" cy="2786062"/>
          </a:xfrm>
          <a:prstGeom prst="rect">
            <a:avLst/>
          </a:prstGeom>
        </p:spPr>
      </p:pic>
      <p:pic>
        <p:nvPicPr>
          <p:cNvPr id="7" name="Picture 3" descr="image.png">
            <a:extLst>
              <a:ext uri="{FF2B5EF4-FFF2-40B4-BE49-F238E27FC236}">
                <a16:creationId xmlns:a16="http://schemas.microsoft.com/office/drawing/2014/main" id="{EE427F15-5B96-B219-DE8F-F4FC479173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675" y="1390973"/>
            <a:ext cx="5353050" cy="2786062"/>
          </a:xfrm>
          <a:prstGeom prst="rect">
            <a:avLst/>
          </a:prstGeom>
        </p:spPr>
      </p:pic>
      <p:pic>
        <p:nvPicPr>
          <p:cNvPr id="9" name="Picture 4" descr="image.png">
            <a:extLst>
              <a:ext uri="{FF2B5EF4-FFF2-40B4-BE49-F238E27FC236}">
                <a16:creationId xmlns:a16="http://schemas.microsoft.com/office/drawing/2014/main" id="{E0868484-A304-4C13-3998-387F377B05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10875" y="1726468"/>
            <a:ext cx="342900" cy="342900"/>
          </a:xfrm>
          <a:prstGeom prst="rect">
            <a:avLst/>
          </a:prstGeom>
        </p:spPr>
      </p:pic>
      <p:sp>
        <p:nvSpPr>
          <p:cNvPr id="12" name="TextBox 5">
            <a:extLst>
              <a:ext uri="{FF2B5EF4-FFF2-40B4-BE49-F238E27FC236}">
                <a16:creationId xmlns:a16="http://schemas.microsoft.com/office/drawing/2014/main" id="{1956B455-80B5-7E47-F47A-A2A1EDA73F59}"/>
              </a:ext>
            </a:extLst>
          </p:cNvPr>
          <p:cNvSpPr txBox="1"/>
          <p:nvPr/>
        </p:nvSpPr>
        <p:spPr>
          <a:xfrm>
            <a:off x="6153150" y="2183668"/>
            <a:ext cx="500062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2400" b="1" i="0" u="none" dirty="0" err="1">
                <a:solidFill>
                  <a:srgbClr val="1E3A8A"/>
                </a:solidFill>
                <a:latin typeface="Heebo"/>
              </a:rPr>
              <a:t>אליפות</a:t>
            </a:r>
            <a:r>
              <a:rPr sz="2400" b="1" i="0" u="none" dirty="0">
                <a:solidFill>
                  <a:srgbClr val="1E3A8A"/>
                </a:solidFill>
                <a:latin typeface="Heebo"/>
              </a:rPr>
              <a:t> </a:t>
            </a:r>
            <a:r>
              <a:rPr sz="2400" b="1" i="0" u="none" dirty="0" err="1">
                <a:solidFill>
                  <a:srgbClr val="1E3A8A"/>
                </a:solidFill>
                <a:latin typeface="Heebo"/>
              </a:rPr>
              <a:t>אירופה</a:t>
            </a:r>
            <a:r>
              <a:rPr sz="2400" b="1" i="0" u="none" dirty="0">
                <a:solidFill>
                  <a:srgbClr val="1E3A8A"/>
                </a:solidFill>
                <a:latin typeface="Heebo"/>
              </a:rPr>
              <a:t> </a:t>
            </a:r>
            <a:r>
              <a:rPr sz="2400" b="1" i="0" u="none" dirty="0" err="1">
                <a:solidFill>
                  <a:srgbClr val="1E3A8A"/>
                </a:solidFill>
                <a:latin typeface="Heebo"/>
              </a:rPr>
              <a:t>במיקס</a:t>
            </a:r>
            <a:r>
              <a:rPr lang="he-IL" sz="2400" b="1" i="0" u="none" dirty="0">
                <a:solidFill>
                  <a:srgbClr val="1E3A8A"/>
                </a:solidFill>
                <a:latin typeface="Heebo"/>
              </a:rPr>
              <a:t> 2026</a:t>
            </a:r>
            <a:endParaRPr sz="2400" b="1" i="0" u="none" dirty="0">
              <a:solidFill>
                <a:srgbClr val="1E3A8A"/>
              </a:solidFill>
              <a:latin typeface="Heebo"/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2EF2E84E-EB7E-41C0-AA4E-01BEE23462AF}"/>
              </a:ext>
            </a:extLst>
          </p:cNvPr>
          <p:cNvSpPr/>
          <p:nvPr/>
        </p:nvSpPr>
        <p:spPr>
          <a:xfrm>
            <a:off x="6391275" y="2593243"/>
            <a:ext cx="4762500" cy="1905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B09C238A-0800-DC3C-E936-28FDCEA21A92}"/>
              </a:ext>
            </a:extLst>
          </p:cNvPr>
          <p:cNvSpPr txBox="1"/>
          <p:nvPr/>
        </p:nvSpPr>
        <p:spPr>
          <a:xfrm>
            <a:off x="6300787" y="2784004"/>
            <a:ext cx="5000625" cy="8079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i="0" u="none" dirty="0" err="1">
                <a:solidFill>
                  <a:srgbClr val="334155"/>
                </a:solidFill>
                <a:latin typeface="Assistant"/>
              </a:rPr>
              <a:t>רשמנו</a:t>
            </a:r>
            <a:r>
              <a:rPr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i="0" u="none" dirty="0" err="1">
                <a:solidFill>
                  <a:srgbClr val="334155"/>
                </a:solidFill>
                <a:latin typeface="Assistant"/>
              </a:rPr>
              <a:t>השתתפות</a:t>
            </a:r>
            <a:r>
              <a:rPr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i="0" u="none" dirty="0" err="1">
                <a:solidFill>
                  <a:srgbClr val="334155"/>
                </a:solidFill>
                <a:latin typeface="Assistant"/>
              </a:rPr>
              <a:t>מוצלחת</a:t>
            </a:r>
            <a:r>
              <a:rPr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i="0" u="none" dirty="0" err="1">
                <a:solidFill>
                  <a:srgbClr val="334155"/>
                </a:solidFill>
                <a:latin typeface="Assistant"/>
              </a:rPr>
              <a:t>במיוחד</a:t>
            </a:r>
            <a:r>
              <a:rPr i="0" u="none" dirty="0">
                <a:solidFill>
                  <a:srgbClr val="334155"/>
                </a:solidFill>
                <a:latin typeface="Assistant"/>
              </a:rPr>
              <a:t> עם </a:t>
            </a:r>
            <a:r>
              <a:rPr i="0" u="none" dirty="0" err="1">
                <a:solidFill>
                  <a:srgbClr val="334155"/>
                </a:solidFill>
                <a:latin typeface="Assistant"/>
              </a:rPr>
              <a:t>הישגים</a:t>
            </a:r>
            <a:r>
              <a:rPr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i="0" u="none" dirty="0" err="1">
                <a:solidFill>
                  <a:srgbClr val="334155"/>
                </a:solidFill>
                <a:latin typeface="Assistant"/>
              </a:rPr>
              <a:t>יוצאי</a:t>
            </a:r>
            <a:r>
              <a:rPr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i="0" u="none" dirty="0" err="1">
                <a:solidFill>
                  <a:srgbClr val="334155"/>
                </a:solidFill>
                <a:latin typeface="Assistant"/>
              </a:rPr>
              <a:t>דופן</a:t>
            </a:r>
            <a:r>
              <a:rPr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i="0" u="none" dirty="0" err="1">
                <a:solidFill>
                  <a:srgbClr val="334155"/>
                </a:solidFill>
                <a:latin typeface="Assistant"/>
              </a:rPr>
              <a:t>בזירה</a:t>
            </a:r>
            <a:r>
              <a:rPr lang="he-IL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i="0" u="none" dirty="0" err="1">
                <a:solidFill>
                  <a:srgbClr val="334155"/>
                </a:solidFill>
                <a:latin typeface="Assistant"/>
              </a:rPr>
              <a:t>הבינלאומית</a:t>
            </a:r>
            <a:r>
              <a:rPr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i="0" u="none" dirty="0" err="1">
                <a:solidFill>
                  <a:srgbClr val="334155"/>
                </a:solidFill>
                <a:latin typeface="Assistant"/>
              </a:rPr>
              <a:t>המביאים</a:t>
            </a:r>
            <a:r>
              <a:rPr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i="0" u="none" dirty="0" err="1">
                <a:solidFill>
                  <a:srgbClr val="334155"/>
                </a:solidFill>
                <a:latin typeface="Assistant"/>
              </a:rPr>
              <a:t>גאווה</a:t>
            </a:r>
            <a:r>
              <a:rPr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i="0" u="none" dirty="0" err="1">
                <a:solidFill>
                  <a:srgbClr val="334155"/>
                </a:solidFill>
                <a:latin typeface="Assistant"/>
              </a:rPr>
              <a:t>עצומה</a:t>
            </a:r>
            <a:r>
              <a:rPr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i="0" u="none" dirty="0" err="1">
                <a:solidFill>
                  <a:srgbClr val="334155"/>
                </a:solidFill>
                <a:latin typeface="Assistant"/>
              </a:rPr>
              <a:t>להתאחדות</a:t>
            </a:r>
            <a:r>
              <a:rPr lang="he-IL" i="0" u="none" dirty="0">
                <a:solidFill>
                  <a:srgbClr val="334155"/>
                </a:solidFill>
                <a:latin typeface="Assistant"/>
              </a:rPr>
              <a:t> הפטאנק</a:t>
            </a:r>
            <a:r>
              <a:rPr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i="0" u="none" dirty="0" err="1">
                <a:solidFill>
                  <a:srgbClr val="334155"/>
                </a:solidFill>
                <a:latin typeface="Assistant"/>
              </a:rPr>
              <a:t>ולספורט</a:t>
            </a:r>
            <a:r>
              <a:rPr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i="0" u="none" dirty="0" err="1">
                <a:solidFill>
                  <a:srgbClr val="334155"/>
                </a:solidFill>
                <a:latin typeface="Assistant"/>
              </a:rPr>
              <a:t>הישראלי</a:t>
            </a:r>
            <a:r>
              <a:rPr lang="he-IL" i="0" u="none" dirty="0">
                <a:solidFill>
                  <a:srgbClr val="334155"/>
                </a:solidFill>
                <a:latin typeface="Assistant"/>
              </a:rPr>
              <a:t>.</a:t>
            </a:r>
            <a:endParaRPr b="1" i="0" u="none" dirty="0">
              <a:solidFill>
                <a:srgbClr val="334155"/>
              </a:solidFill>
              <a:latin typeface="Assistant"/>
            </a:endParaRPr>
          </a:p>
        </p:txBody>
      </p:sp>
      <p:pic>
        <p:nvPicPr>
          <p:cNvPr id="18" name="Picture 8" descr="image.png">
            <a:extLst>
              <a:ext uri="{FF2B5EF4-FFF2-40B4-BE49-F238E27FC236}">
                <a16:creationId xmlns:a16="http://schemas.microsoft.com/office/drawing/2014/main" id="{2D503BF4-D04D-B42B-A7CC-6A13949091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4925" y="1726468"/>
            <a:ext cx="342900" cy="342900"/>
          </a:xfrm>
          <a:prstGeom prst="rect">
            <a:avLst/>
          </a:prstGeom>
        </p:spPr>
      </p:pic>
      <p:sp>
        <p:nvSpPr>
          <p:cNvPr id="20" name="TextBox 9">
            <a:extLst>
              <a:ext uri="{FF2B5EF4-FFF2-40B4-BE49-F238E27FC236}">
                <a16:creationId xmlns:a16="http://schemas.microsoft.com/office/drawing/2014/main" id="{5105A8FF-F0A6-94ED-5D1B-72CDD0A56596}"/>
              </a:ext>
            </a:extLst>
          </p:cNvPr>
          <p:cNvSpPr txBox="1"/>
          <p:nvPr/>
        </p:nvSpPr>
        <p:spPr>
          <a:xfrm>
            <a:off x="457200" y="2183668"/>
            <a:ext cx="500062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2400" b="1" i="0" u="none" dirty="0" err="1">
                <a:solidFill>
                  <a:srgbClr val="1E3A8A"/>
                </a:solidFill>
                <a:latin typeface="Heebo"/>
              </a:rPr>
              <a:t>הפנים</a:t>
            </a:r>
            <a:r>
              <a:rPr sz="2400" b="1" i="0" u="none" dirty="0">
                <a:solidFill>
                  <a:srgbClr val="1E3A8A"/>
                </a:solidFill>
                <a:latin typeface="Heebo"/>
              </a:rPr>
              <a:t> </a:t>
            </a:r>
            <a:r>
              <a:rPr sz="2400" b="1" i="0" u="none" dirty="0" err="1">
                <a:solidFill>
                  <a:srgbClr val="1E3A8A"/>
                </a:solidFill>
                <a:latin typeface="Heebo"/>
              </a:rPr>
              <a:t>קדימה</a:t>
            </a:r>
            <a:endParaRPr sz="2400" b="1" i="0" u="none" dirty="0">
              <a:solidFill>
                <a:srgbClr val="1E3A8A"/>
              </a:solidFill>
              <a:latin typeface="Heebo"/>
            </a:endParaRPr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6A77A15B-D99D-A611-C965-4C93578596D6}"/>
              </a:ext>
            </a:extLst>
          </p:cNvPr>
          <p:cNvSpPr/>
          <p:nvPr/>
        </p:nvSpPr>
        <p:spPr>
          <a:xfrm>
            <a:off x="695325" y="2593243"/>
            <a:ext cx="4762500" cy="1905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11">
            <a:extLst>
              <a:ext uri="{FF2B5EF4-FFF2-40B4-BE49-F238E27FC236}">
                <a16:creationId xmlns:a16="http://schemas.microsoft.com/office/drawing/2014/main" id="{EB162636-BF66-CBA0-84BE-2B515D0AC2ED}"/>
              </a:ext>
            </a:extLst>
          </p:cNvPr>
          <p:cNvSpPr txBox="1"/>
          <p:nvPr/>
        </p:nvSpPr>
        <p:spPr>
          <a:xfrm>
            <a:off x="841245" y="2764693"/>
            <a:ext cx="4762500" cy="269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b="0" i="0" u="none" dirty="0" err="1">
                <a:solidFill>
                  <a:srgbClr val="334155"/>
                </a:solidFill>
                <a:latin typeface="Assistant"/>
              </a:rPr>
              <a:t>אנו</a:t>
            </a:r>
            <a:r>
              <a:rPr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Assistant"/>
              </a:rPr>
              <a:t>נמצאים</a:t>
            </a:r>
            <a:r>
              <a:rPr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Assistant"/>
              </a:rPr>
              <a:t>בעיצומן</a:t>
            </a:r>
            <a:r>
              <a:rPr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Assistant"/>
              </a:rPr>
              <a:t>של</a:t>
            </a:r>
            <a:r>
              <a:rPr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Assistant"/>
              </a:rPr>
              <a:t>ההכנות</a:t>
            </a:r>
            <a:r>
              <a:rPr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Assistant"/>
              </a:rPr>
              <a:t>הקפדניות</a:t>
            </a:r>
            <a:r>
              <a:rPr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Assistant"/>
              </a:rPr>
              <a:t>לקראת</a:t>
            </a:r>
            <a:r>
              <a:rPr lang="he-IL" b="0" i="0" u="none" dirty="0">
                <a:solidFill>
                  <a:srgbClr val="334155"/>
                </a:solidFill>
                <a:latin typeface="Assistant"/>
              </a:rPr>
              <a:t>:</a:t>
            </a:r>
            <a:endParaRPr b="0" i="0" u="none" dirty="0">
              <a:solidFill>
                <a:srgbClr val="334155"/>
              </a:solidFill>
              <a:latin typeface="Assistant"/>
            </a:endParaRP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71411A49-C52E-AEB0-D696-6E38527AE786}"/>
              </a:ext>
            </a:extLst>
          </p:cNvPr>
          <p:cNvSpPr txBox="1"/>
          <p:nvPr/>
        </p:nvSpPr>
        <p:spPr>
          <a:xfrm>
            <a:off x="700398" y="3150455"/>
            <a:ext cx="4903346" cy="2544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sz="1600" b="1" i="0" u="none" dirty="0" err="1">
                <a:solidFill>
                  <a:srgbClr val="334155"/>
                </a:solidFill>
                <a:latin typeface="Assistant"/>
              </a:rPr>
              <a:t>אליפות</a:t>
            </a:r>
            <a:r>
              <a:rPr sz="1600" b="1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600" b="1" i="0" u="none" dirty="0" err="1">
                <a:solidFill>
                  <a:srgbClr val="334155"/>
                </a:solidFill>
                <a:latin typeface="Assistant"/>
              </a:rPr>
              <a:t>אירופה</a:t>
            </a:r>
            <a:r>
              <a:rPr sz="1600" b="1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600" b="1" i="0" u="none" dirty="0" err="1">
                <a:solidFill>
                  <a:srgbClr val="334155"/>
                </a:solidFill>
                <a:latin typeface="Assistant"/>
              </a:rPr>
              <a:t>לנשים</a:t>
            </a:r>
            <a:r>
              <a:rPr sz="1600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600" b="0" i="0" u="none" dirty="0" err="1">
                <a:solidFill>
                  <a:srgbClr val="334155"/>
                </a:solidFill>
                <a:latin typeface="Assistant"/>
              </a:rPr>
              <a:t>שתתקיים</a:t>
            </a:r>
            <a:r>
              <a:rPr sz="1600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600" b="0" i="0" u="none" dirty="0" err="1">
                <a:solidFill>
                  <a:srgbClr val="334155"/>
                </a:solidFill>
                <a:latin typeface="Assistant"/>
              </a:rPr>
              <a:t>ביוון</a:t>
            </a:r>
            <a:r>
              <a:rPr lang="he-IL" sz="1600" b="0" i="0" u="none" dirty="0">
                <a:solidFill>
                  <a:srgbClr val="334155"/>
                </a:solidFill>
                <a:latin typeface="Assistant"/>
              </a:rPr>
              <a:t> בחודש אוקטובר 2026.</a:t>
            </a:r>
            <a:endParaRPr sz="1600" b="0" i="0" u="none" dirty="0">
              <a:solidFill>
                <a:srgbClr val="334155"/>
              </a:solidFill>
              <a:latin typeface="Assistant"/>
            </a:endParaRP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9E5B0742-365D-E0ED-CE80-1DE1C92883BB}"/>
              </a:ext>
            </a:extLst>
          </p:cNvPr>
          <p:cNvSpPr txBox="1"/>
          <p:nvPr/>
        </p:nvSpPr>
        <p:spPr>
          <a:xfrm>
            <a:off x="582043" y="3536217"/>
            <a:ext cx="5000625" cy="2544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sz="1600" b="1" i="0" u="none" dirty="0" err="1">
                <a:solidFill>
                  <a:srgbClr val="334155"/>
                </a:solidFill>
                <a:latin typeface="Assistant"/>
              </a:rPr>
              <a:t>אליפות</a:t>
            </a:r>
            <a:r>
              <a:rPr sz="1600" b="1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600" b="1" i="0" u="none" dirty="0" err="1">
                <a:solidFill>
                  <a:srgbClr val="334155"/>
                </a:solidFill>
                <a:latin typeface="Assistant"/>
              </a:rPr>
              <a:t>העולם</a:t>
            </a:r>
            <a:r>
              <a:rPr sz="1600" b="1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600" b="1" i="0" u="none" dirty="0" err="1">
                <a:solidFill>
                  <a:srgbClr val="334155"/>
                </a:solidFill>
                <a:latin typeface="Assistant"/>
              </a:rPr>
              <a:t>לגברים</a:t>
            </a:r>
            <a:r>
              <a:rPr sz="1600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600" b="0" i="0" u="none" dirty="0" err="1">
                <a:solidFill>
                  <a:srgbClr val="334155"/>
                </a:solidFill>
                <a:latin typeface="Assistant"/>
              </a:rPr>
              <a:t>שתיערך</a:t>
            </a:r>
            <a:r>
              <a:rPr sz="1600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600" b="0" i="0" u="none" dirty="0" err="1">
                <a:solidFill>
                  <a:srgbClr val="334155"/>
                </a:solidFill>
                <a:latin typeface="Assistant"/>
              </a:rPr>
              <a:t>בתאילנד</a:t>
            </a:r>
            <a:r>
              <a:rPr lang="he-IL" sz="1600" b="0" i="0" u="none" dirty="0">
                <a:solidFill>
                  <a:srgbClr val="334155"/>
                </a:solidFill>
                <a:latin typeface="Assistant"/>
              </a:rPr>
              <a:t> בחודש נובמבר 2026.</a:t>
            </a:r>
            <a:endParaRPr sz="1600" b="0" i="0" u="none" dirty="0">
              <a:solidFill>
                <a:srgbClr val="334155"/>
              </a:solidFill>
              <a:latin typeface="Assistant"/>
            </a:endParaRPr>
          </a:p>
        </p:txBody>
      </p:sp>
      <p:sp>
        <p:nvSpPr>
          <p:cNvPr id="30" name="TextBox 16">
            <a:extLst>
              <a:ext uri="{FF2B5EF4-FFF2-40B4-BE49-F238E27FC236}">
                <a16:creationId xmlns:a16="http://schemas.microsoft.com/office/drawing/2014/main" id="{A239F283-9DA2-1265-3DF3-A3E8C35F4510}"/>
              </a:ext>
            </a:extLst>
          </p:cNvPr>
          <p:cNvSpPr txBox="1"/>
          <p:nvPr/>
        </p:nvSpPr>
        <p:spPr>
          <a:xfrm>
            <a:off x="-685354" y="479550"/>
            <a:ext cx="11461432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he-IL" sz="2700" b="1" i="0" u="none" dirty="0">
                <a:latin typeface="Heebo"/>
              </a:rPr>
              <a:t>3. </a:t>
            </a:r>
            <a:r>
              <a:rPr sz="2700" b="1" i="0" u="none" dirty="0" err="1">
                <a:latin typeface="Heebo"/>
              </a:rPr>
              <a:t>נבחרות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לאומיות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והישגים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בינלאומיים</a:t>
            </a:r>
            <a:endParaRPr sz="2700" b="1" i="0" u="none" dirty="0">
              <a:latin typeface="Heebo"/>
            </a:endParaRPr>
          </a:p>
        </p:txBody>
      </p:sp>
      <p:sp>
        <p:nvSpPr>
          <p:cNvPr id="32" name="Rectangle 17">
            <a:extLst>
              <a:ext uri="{FF2B5EF4-FFF2-40B4-BE49-F238E27FC236}">
                <a16:creationId xmlns:a16="http://schemas.microsoft.com/office/drawing/2014/main" id="{1E3FD386-298E-6836-2102-2514110475FD}"/>
              </a:ext>
            </a:extLst>
          </p:cNvPr>
          <p:cNvSpPr/>
          <p:nvPr/>
        </p:nvSpPr>
        <p:spPr>
          <a:xfrm>
            <a:off x="10890592" y="419957"/>
            <a:ext cx="47625" cy="41136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524392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7DA8D-68C8-4D06-D713-607CC30F8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DE150E0C-2F0F-E0FA-BE4E-C6CFFC0DC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6BE14354-5DF4-56ED-C87A-7BF7538D6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4707DA50-F523-93BC-E93F-E3D9745B35C7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634213A-DF89-EBE1-401C-8A4995303389}"/>
              </a:ext>
            </a:extLst>
          </p:cNvPr>
          <p:cNvSpPr/>
          <p:nvPr/>
        </p:nvSpPr>
        <p:spPr>
          <a:xfrm>
            <a:off x="9309366" y="1255622"/>
            <a:ext cx="47625" cy="41136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81C9FA11-50EB-BF3A-4019-2DDE12B0CF41}"/>
              </a:ext>
            </a:extLst>
          </p:cNvPr>
          <p:cNvSpPr txBox="1"/>
          <p:nvPr/>
        </p:nvSpPr>
        <p:spPr>
          <a:xfrm>
            <a:off x="2329338" y="1138137"/>
            <a:ext cx="7680424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200" b="1" i="0" u="none" dirty="0" err="1">
                <a:latin typeface="Heebo"/>
              </a:rPr>
              <a:t>תוכניות</a:t>
            </a:r>
            <a:r>
              <a:rPr sz="4200" b="1" i="0" u="none" dirty="0">
                <a:latin typeface="Heebo"/>
              </a:rPr>
              <a:t> </a:t>
            </a:r>
            <a:r>
              <a:rPr sz="4200" b="1" i="0" u="none" dirty="0" err="1">
                <a:latin typeface="Heebo"/>
              </a:rPr>
              <a:t>לעתיד</a:t>
            </a:r>
            <a:r>
              <a:rPr sz="4200" b="1" i="0" u="none" dirty="0">
                <a:latin typeface="Heebo"/>
              </a:rPr>
              <a:t> </a:t>
            </a:r>
            <a:r>
              <a:rPr sz="4200" b="1" i="0" u="none" dirty="0" err="1">
                <a:latin typeface="Heebo"/>
              </a:rPr>
              <a:t>ופיתוח</a:t>
            </a:r>
            <a:r>
              <a:rPr sz="4200" b="1" i="0" u="none" dirty="0">
                <a:latin typeface="Heebo"/>
              </a:rPr>
              <a:t> </a:t>
            </a:r>
            <a:r>
              <a:rPr sz="4200" b="1" i="0" u="none" dirty="0" err="1">
                <a:latin typeface="Heebo"/>
              </a:rPr>
              <a:t>הענף</a:t>
            </a:r>
            <a:endParaRPr sz="4200" b="1" i="0" u="none" dirty="0">
              <a:latin typeface="Heebo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C6441EDD-0355-F376-A2E9-407CD394F67F}"/>
              </a:ext>
            </a:extLst>
          </p:cNvPr>
          <p:cNvSpPr txBox="1"/>
          <p:nvPr/>
        </p:nvSpPr>
        <p:spPr>
          <a:xfrm>
            <a:off x="1475954" y="2178354"/>
            <a:ext cx="9387192" cy="3515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lang="he-IL" sz="2800" b="1" i="0" u="none" dirty="0">
                <a:latin typeface="Assistant"/>
              </a:rPr>
              <a:t> </a:t>
            </a:r>
            <a:r>
              <a:rPr sz="2800" b="1" i="0" u="none" dirty="0" err="1">
                <a:latin typeface="Assistant"/>
              </a:rPr>
              <a:t>בשורות</a:t>
            </a:r>
            <a:r>
              <a:rPr sz="2800" b="1" i="0" u="none" dirty="0">
                <a:latin typeface="Assistant"/>
              </a:rPr>
              <a:t> </a:t>
            </a:r>
            <a:r>
              <a:rPr sz="2800" b="1" i="0" u="none" dirty="0" err="1">
                <a:latin typeface="Assistant"/>
              </a:rPr>
              <a:t>אסטרטגיות</a:t>
            </a:r>
            <a:r>
              <a:rPr sz="2800" b="1" i="0" u="none" dirty="0">
                <a:latin typeface="Assistant"/>
              </a:rPr>
              <a:t> </a:t>
            </a:r>
            <a:r>
              <a:rPr sz="2800" b="1" i="0" u="none" dirty="0" err="1">
                <a:latin typeface="Assistant"/>
              </a:rPr>
              <a:t>וחדשניות</a:t>
            </a:r>
            <a:r>
              <a:rPr sz="2800" b="1" i="0" u="none" dirty="0">
                <a:latin typeface="Assistant"/>
              </a:rPr>
              <a:t> </a:t>
            </a:r>
            <a:r>
              <a:rPr sz="2800" b="1" i="0" u="none" dirty="0" err="1">
                <a:latin typeface="Assistant"/>
              </a:rPr>
              <a:t>לקראת</a:t>
            </a:r>
            <a:r>
              <a:rPr sz="2800" b="1" i="0" u="none" dirty="0">
                <a:latin typeface="Assistant"/>
              </a:rPr>
              <a:t> </a:t>
            </a:r>
            <a:r>
              <a:rPr sz="2800" b="1" i="0" u="none" dirty="0" err="1">
                <a:latin typeface="Assistant"/>
              </a:rPr>
              <a:t>עונת</a:t>
            </a:r>
            <a:r>
              <a:rPr sz="2800" b="1" i="0" u="none" dirty="0">
                <a:latin typeface="Assistant"/>
              </a:rPr>
              <a:t> </a:t>
            </a:r>
            <a:r>
              <a:rPr sz="2800" b="1" i="0" u="none" dirty="0" err="1">
                <a:latin typeface="Assistant"/>
              </a:rPr>
              <a:t>הפעילות</a:t>
            </a:r>
            <a:r>
              <a:rPr lang="he-IL" sz="2800" b="1" dirty="0">
                <a:latin typeface="Assistant"/>
              </a:rPr>
              <a:t> 2026-2027</a:t>
            </a:r>
            <a:endParaRPr sz="2800" b="1" i="0" u="none" dirty="0">
              <a:latin typeface="Assistant"/>
            </a:endParaRPr>
          </a:p>
        </p:txBody>
      </p:sp>
    </p:spTree>
    <p:extLst>
      <p:ext uri="{BB962C8B-B14F-4D97-AF65-F5344CB8AC3E}">
        <p14:creationId xmlns:p14="http://schemas.microsoft.com/office/powerpoint/2010/main" val="2346141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C509D-F738-2011-4358-B893647F3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E9F11877-16F9-6E8E-8F5A-2C7285371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AFBD419E-66D9-14BE-FAAE-FD8567C2C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3B37E88B-FCCD-B33C-8DA5-CB21F2FC95D6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C69C6857-EE4C-E0C3-CFBA-658FEB17BA31}"/>
              </a:ext>
            </a:extLst>
          </p:cNvPr>
          <p:cNvSpPr/>
          <p:nvPr/>
        </p:nvSpPr>
        <p:spPr>
          <a:xfrm>
            <a:off x="9309366" y="1255622"/>
            <a:ext cx="47625" cy="41136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2DC75597-1DA3-35A9-33E0-9DFF4AEDE3E2}"/>
              </a:ext>
            </a:extLst>
          </p:cNvPr>
          <p:cNvSpPr txBox="1"/>
          <p:nvPr/>
        </p:nvSpPr>
        <p:spPr>
          <a:xfrm>
            <a:off x="1781965" y="859566"/>
            <a:ext cx="8818560" cy="30469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he-IL" sz="6600" b="1" i="0" u="none" dirty="0">
                <a:latin typeface="Heebo"/>
              </a:rPr>
              <a:t>תוכנית שנתית </a:t>
            </a:r>
          </a:p>
          <a:p>
            <a:pPr algn="ctr"/>
            <a:r>
              <a:rPr lang="he-IL" sz="6600" b="1" i="0" u="none" dirty="0">
                <a:latin typeface="Heebo"/>
              </a:rPr>
              <a:t>תחרויות וטורנירים לשנת 2026-2027</a:t>
            </a:r>
            <a:endParaRPr sz="6600" b="1" i="0" u="none" dirty="0">
              <a:latin typeface="Heebo"/>
            </a:endParaRPr>
          </a:p>
        </p:txBody>
      </p:sp>
    </p:spTree>
    <p:extLst>
      <p:ext uri="{BB962C8B-B14F-4D97-AF65-F5344CB8AC3E}">
        <p14:creationId xmlns:p14="http://schemas.microsoft.com/office/powerpoint/2010/main" val="531666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3DD03-A2C3-A8D2-7FA0-997B3DB97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19531331-1139-1A6B-D5EB-ECCAAC248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BF465996-A70D-A3C5-BDA8-46446ED73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7ED99B34-FD8A-3534-6518-6C41835D64A0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pic>
        <p:nvPicPr>
          <p:cNvPr id="4" name="Picture 2" descr="image.png">
            <a:extLst>
              <a:ext uri="{FF2B5EF4-FFF2-40B4-BE49-F238E27FC236}">
                <a16:creationId xmlns:a16="http://schemas.microsoft.com/office/drawing/2014/main" id="{D6F5005F-902D-7445-4CF0-71F2E19E2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61" y="2504634"/>
            <a:ext cx="11049000" cy="57150"/>
          </a:xfrm>
          <a:prstGeom prst="rect">
            <a:avLst/>
          </a:prstGeom>
        </p:spPr>
      </p:pic>
      <p:pic>
        <p:nvPicPr>
          <p:cNvPr id="7" name="Picture 3" descr="image.png">
            <a:extLst>
              <a:ext uri="{FF2B5EF4-FFF2-40B4-BE49-F238E27FC236}">
                <a16:creationId xmlns:a16="http://schemas.microsoft.com/office/drawing/2014/main" id="{E421987E-5457-2A32-C48E-D11C1B726A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1920" y="2799909"/>
            <a:ext cx="2541240" cy="1152525"/>
          </a:xfrm>
          <a:prstGeom prst="rect">
            <a:avLst/>
          </a:prstGeom>
        </p:spPr>
      </p:pic>
      <p:pic>
        <p:nvPicPr>
          <p:cNvPr id="9" name="Picture 4" descr="image.png">
            <a:extLst>
              <a:ext uri="{FF2B5EF4-FFF2-40B4-BE49-F238E27FC236}">
                <a16:creationId xmlns:a16="http://schemas.microsoft.com/office/drawing/2014/main" id="{C772B838-C9C3-4B92-407D-4563883917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113984"/>
            <a:ext cx="2541240" cy="1152525"/>
          </a:xfrm>
          <a:prstGeom prst="rect">
            <a:avLst/>
          </a:prstGeom>
        </p:spPr>
      </p:pic>
      <p:pic>
        <p:nvPicPr>
          <p:cNvPr id="12" name="Picture 5" descr="image.png">
            <a:extLst>
              <a:ext uri="{FF2B5EF4-FFF2-40B4-BE49-F238E27FC236}">
                <a16:creationId xmlns:a16="http://schemas.microsoft.com/office/drawing/2014/main" id="{F016DC2D-C206-3870-1BB1-F2B430435F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0080" y="2799909"/>
            <a:ext cx="2541240" cy="1152525"/>
          </a:xfrm>
          <a:prstGeom prst="rect">
            <a:avLst/>
          </a:prstGeom>
        </p:spPr>
      </p:pic>
      <p:pic>
        <p:nvPicPr>
          <p:cNvPr id="14" name="Picture 6" descr="image.png">
            <a:extLst>
              <a:ext uri="{FF2B5EF4-FFF2-40B4-BE49-F238E27FC236}">
                <a16:creationId xmlns:a16="http://schemas.microsoft.com/office/drawing/2014/main" id="{AF04C3D0-95C5-6A0C-CBC9-08AF72DE04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161" y="1113984"/>
            <a:ext cx="2541240" cy="1152525"/>
          </a:xfrm>
          <a:prstGeom prst="rect">
            <a:avLst/>
          </a:prstGeom>
        </p:spPr>
      </p:pic>
      <p:sp>
        <p:nvSpPr>
          <p:cNvPr id="16" name="TextBox 7">
            <a:extLst>
              <a:ext uri="{FF2B5EF4-FFF2-40B4-BE49-F238E27FC236}">
                <a16:creationId xmlns:a16="http://schemas.microsoft.com/office/drawing/2014/main" id="{3D5725F4-11BA-8939-60E9-4612423C4CF3}"/>
              </a:ext>
            </a:extLst>
          </p:cNvPr>
          <p:cNvSpPr txBox="1"/>
          <p:nvPr/>
        </p:nvSpPr>
        <p:spPr>
          <a:xfrm>
            <a:off x="9058413" y="2805780"/>
            <a:ext cx="2288254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algn="ctr">
              <a:defRPr sz="2400" b="1" i="0" u="none">
                <a:solidFill>
                  <a:srgbClr val="1E3A8A"/>
                </a:solidFill>
                <a:latin typeface="Heebo"/>
              </a:defRPr>
            </a:lvl1pPr>
          </a:lstStyle>
          <a:p>
            <a:r>
              <a:rPr dirty="0" err="1"/>
              <a:t>צמצום</a:t>
            </a:r>
            <a:r>
              <a:rPr dirty="0"/>
              <a:t> </a:t>
            </a:r>
            <a:r>
              <a:rPr dirty="0" err="1"/>
              <a:t>מחוזות</a:t>
            </a:r>
            <a:endParaRPr dirty="0"/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2296E21E-CD95-082F-95C1-B72B845EEAAC}"/>
              </a:ext>
            </a:extLst>
          </p:cNvPr>
          <p:cNvSpPr txBox="1"/>
          <p:nvPr/>
        </p:nvSpPr>
        <p:spPr>
          <a:xfrm>
            <a:off x="9112895" y="3168339"/>
            <a:ext cx="2179290" cy="6924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he-IL" sz="1600" b="1" i="0" u="none" dirty="0">
                <a:solidFill>
                  <a:srgbClr val="475569"/>
                </a:solidFill>
                <a:latin typeface="Assistant"/>
              </a:rPr>
              <a:t>איחוד מחוזות מרכז </a:t>
            </a:r>
            <a:r>
              <a:rPr lang="he-IL" sz="1600" b="1" dirty="0">
                <a:solidFill>
                  <a:srgbClr val="475569"/>
                </a:solidFill>
                <a:latin typeface="Assistant"/>
              </a:rPr>
              <a:t>ו</a:t>
            </a:r>
            <a:r>
              <a:rPr lang="he-IL" sz="1600" b="1" i="0" u="none" dirty="0">
                <a:solidFill>
                  <a:srgbClr val="475569"/>
                </a:solidFill>
                <a:latin typeface="Assistant"/>
              </a:rPr>
              <a:t>דרום ל-3 מחוזות פעילים בלבד:</a:t>
            </a:r>
          </a:p>
          <a:p>
            <a:pPr algn="ctr">
              <a:lnSpc>
                <a:spcPts val="1800"/>
              </a:lnSpc>
            </a:pPr>
            <a:r>
              <a:rPr lang="he-IL" sz="1600" b="1" dirty="0">
                <a:solidFill>
                  <a:srgbClr val="475569"/>
                </a:solidFill>
                <a:latin typeface="Assistant"/>
              </a:rPr>
              <a:t>צפון, מרכז, ונגב ערבה</a:t>
            </a:r>
            <a:endParaRPr sz="1600" b="1" i="0" u="none" dirty="0">
              <a:solidFill>
                <a:srgbClr val="475569"/>
              </a:solidFill>
              <a:latin typeface="Assistant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E1674066-1275-8694-66FA-A1020FF69A9B}"/>
              </a:ext>
            </a:extLst>
          </p:cNvPr>
          <p:cNvSpPr txBox="1"/>
          <p:nvPr/>
        </p:nvSpPr>
        <p:spPr>
          <a:xfrm>
            <a:off x="6168011" y="1169466"/>
            <a:ext cx="2288254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i="0" u="none" dirty="0" err="1">
                <a:solidFill>
                  <a:srgbClr val="1E3A8A"/>
                </a:solidFill>
                <a:latin typeface="Heebo"/>
              </a:rPr>
              <a:t>ליגת</a:t>
            </a:r>
            <a:r>
              <a:rPr sz="2400" b="1" i="0" u="none" dirty="0">
                <a:solidFill>
                  <a:srgbClr val="1E3A8A"/>
                </a:solidFill>
                <a:latin typeface="Heebo"/>
              </a:rPr>
              <a:t> </a:t>
            </a:r>
            <a:r>
              <a:rPr sz="2400" b="1" i="0" u="none" dirty="0" err="1">
                <a:solidFill>
                  <a:srgbClr val="1E3A8A"/>
                </a:solidFill>
                <a:latin typeface="Heebo"/>
              </a:rPr>
              <a:t>ותיקים</a:t>
            </a:r>
            <a:endParaRPr sz="2400" b="1" i="0" u="none" dirty="0">
              <a:solidFill>
                <a:srgbClr val="1E3A8A"/>
              </a:solidFill>
              <a:latin typeface="Heebo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D66B76A0-1693-2D74-9154-9508C53049F0}"/>
              </a:ext>
            </a:extLst>
          </p:cNvPr>
          <p:cNvSpPr txBox="1"/>
          <p:nvPr/>
        </p:nvSpPr>
        <p:spPr>
          <a:xfrm>
            <a:off x="6222493" y="1559546"/>
            <a:ext cx="2179290" cy="6938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600" b="1" i="0" u="none" dirty="0" err="1">
                <a:solidFill>
                  <a:srgbClr val="475569"/>
                </a:solidFill>
                <a:latin typeface="Assistant"/>
              </a:rPr>
              <a:t>הקמת</a:t>
            </a:r>
            <a:r>
              <a:rPr sz="1600" b="1" i="0" u="none" dirty="0">
                <a:solidFill>
                  <a:srgbClr val="475569"/>
                </a:solidFill>
                <a:latin typeface="Assistant"/>
              </a:rPr>
              <a:t> </a:t>
            </a:r>
            <a:r>
              <a:rPr sz="1600" b="1" i="0" u="none" dirty="0" err="1">
                <a:solidFill>
                  <a:srgbClr val="475569"/>
                </a:solidFill>
                <a:latin typeface="Assistant"/>
              </a:rPr>
              <a:t>ליגה</a:t>
            </a:r>
            <a:r>
              <a:rPr sz="1600" b="1" i="0" u="none" dirty="0">
                <a:solidFill>
                  <a:srgbClr val="475569"/>
                </a:solidFill>
                <a:latin typeface="Assistant"/>
              </a:rPr>
              <a:t> </a:t>
            </a:r>
            <a:r>
              <a:rPr sz="1600" b="1" i="0" u="none" dirty="0" err="1">
                <a:solidFill>
                  <a:srgbClr val="475569"/>
                </a:solidFill>
                <a:latin typeface="Assistant"/>
              </a:rPr>
              <a:t>מחוזית</a:t>
            </a:r>
            <a:r>
              <a:rPr sz="1600" b="1" i="0" u="none" dirty="0">
                <a:solidFill>
                  <a:srgbClr val="475569"/>
                </a:solidFill>
                <a:latin typeface="Assistant"/>
              </a:rPr>
              <a:t> </a:t>
            </a:r>
            <a:r>
              <a:rPr sz="1600" b="1" i="0" u="none" dirty="0" err="1">
                <a:solidFill>
                  <a:srgbClr val="475569"/>
                </a:solidFill>
                <a:latin typeface="Assistant"/>
              </a:rPr>
              <a:t>חדשה</a:t>
            </a:r>
            <a:r>
              <a:rPr sz="1600" b="1" i="0" u="none" dirty="0">
                <a:solidFill>
                  <a:srgbClr val="475569"/>
                </a:solidFill>
                <a:latin typeface="Assistant"/>
              </a:rPr>
              <a:t> </a:t>
            </a:r>
            <a:r>
              <a:rPr sz="1600" b="1" i="0" u="none" dirty="0" err="1">
                <a:solidFill>
                  <a:srgbClr val="475569"/>
                </a:solidFill>
                <a:latin typeface="Assistant"/>
              </a:rPr>
              <a:t>שתתפרס</a:t>
            </a:r>
            <a:r>
              <a:rPr sz="1600" b="1" i="0" u="none" dirty="0">
                <a:solidFill>
                  <a:srgbClr val="475569"/>
                </a:solidFill>
                <a:latin typeface="Assistant"/>
              </a:rPr>
              <a:t> </a:t>
            </a:r>
            <a:r>
              <a:rPr lang="he-IL" sz="1600" b="1" i="0" u="none" dirty="0">
                <a:solidFill>
                  <a:srgbClr val="475569"/>
                </a:solidFill>
                <a:latin typeface="Assistant"/>
              </a:rPr>
              <a:t>על פני 6 </a:t>
            </a:r>
            <a:r>
              <a:rPr sz="1600" b="1" i="0" u="none" dirty="0" err="1">
                <a:solidFill>
                  <a:srgbClr val="475569"/>
                </a:solidFill>
                <a:latin typeface="Assistant"/>
              </a:rPr>
              <a:t>מפגשים</a:t>
            </a:r>
            <a:endParaRPr sz="1600" b="1" i="0" u="none" dirty="0">
              <a:solidFill>
                <a:srgbClr val="475569"/>
              </a:solidFill>
              <a:latin typeface="Assistant"/>
            </a:endParaRPr>
          </a:p>
        </p:txBody>
      </p:sp>
      <p:sp>
        <p:nvSpPr>
          <p:cNvPr id="24" name="TextBox 11">
            <a:extLst>
              <a:ext uri="{FF2B5EF4-FFF2-40B4-BE49-F238E27FC236}">
                <a16:creationId xmlns:a16="http://schemas.microsoft.com/office/drawing/2014/main" id="{C1EC7C9F-DBFE-84A0-0D86-5D06FFF5B253}"/>
              </a:ext>
            </a:extLst>
          </p:cNvPr>
          <p:cNvSpPr txBox="1"/>
          <p:nvPr/>
        </p:nvSpPr>
        <p:spPr>
          <a:xfrm>
            <a:off x="3406029" y="2825236"/>
            <a:ext cx="2288254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algn="ctr">
              <a:defRPr sz="2400" b="1" i="0" u="none">
                <a:solidFill>
                  <a:srgbClr val="1E3A8A"/>
                </a:solidFill>
                <a:latin typeface="Heebo"/>
              </a:defRPr>
            </a:lvl1pPr>
          </a:lstStyle>
          <a:p>
            <a:r>
              <a:rPr lang="he-IL" dirty="0"/>
              <a:t>שדרוג התחרויות</a:t>
            </a:r>
            <a:endParaRPr dirty="0"/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86C97136-4B72-1F49-E6C5-BFA48CCED353}"/>
              </a:ext>
            </a:extLst>
          </p:cNvPr>
          <p:cNvSpPr txBox="1"/>
          <p:nvPr/>
        </p:nvSpPr>
        <p:spPr>
          <a:xfrm>
            <a:off x="3406029" y="3194568"/>
            <a:ext cx="2179290" cy="6924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he-IL" sz="1600" b="1" i="0" u="none" dirty="0">
                <a:solidFill>
                  <a:srgbClr val="475569"/>
                </a:solidFill>
                <a:latin typeface="Assistant"/>
              </a:rPr>
              <a:t>בחירת מקום מרכזי לקיום אליפויות ישראל הכולל: אמצעי קישוט ופרסים</a:t>
            </a:r>
            <a:endParaRPr sz="1600" b="1" i="0" u="none" dirty="0">
              <a:solidFill>
                <a:srgbClr val="475569"/>
              </a:solidFill>
              <a:latin typeface="Assistant"/>
            </a:endParaRP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FDC2B9F3-0462-1A4D-863C-682522C55192}"/>
              </a:ext>
            </a:extLst>
          </p:cNvPr>
          <p:cNvSpPr txBox="1"/>
          <p:nvPr/>
        </p:nvSpPr>
        <p:spPr>
          <a:xfrm>
            <a:off x="550654" y="1157423"/>
            <a:ext cx="2288254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dirty="0">
                <a:solidFill>
                  <a:srgbClr val="1E3A8A"/>
                </a:solidFill>
                <a:latin typeface="Heebo"/>
              </a:rPr>
              <a:t>התאחדות</a:t>
            </a:r>
            <a:r>
              <a:rPr sz="1500" b="1" i="0" u="none" dirty="0">
                <a:solidFill>
                  <a:srgbClr val="1E3A8A"/>
                </a:solidFill>
                <a:latin typeface="Heebo"/>
              </a:rPr>
              <a:t> </a:t>
            </a:r>
            <a:r>
              <a:rPr sz="2400" b="1" dirty="0" err="1">
                <a:solidFill>
                  <a:srgbClr val="1E3A8A"/>
                </a:solidFill>
                <a:latin typeface="Heebo"/>
              </a:rPr>
              <a:t>הספורט</a:t>
            </a:r>
            <a:endParaRPr sz="2400" b="1" dirty="0">
              <a:solidFill>
                <a:srgbClr val="1E3A8A"/>
              </a:solidFill>
              <a:latin typeface="Heebo"/>
            </a:endParaRPr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41DB9D86-7F4E-DA58-22D3-1AF9CDF28B46}"/>
              </a:ext>
            </a:extLst>
          </p:cNvPr>
          <p:cNvSpPr txBox="1"/>
          <p:nvPr/>
        </p:nvSpPr>
        <p:spPr>
          <a:xfrm>
            <a:off x="507858" y="1509038"/>
            <a:ext cx="2305783" cy="6924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600" b="1" i="0" u="none" dirty="0" err="1">
                <a:solidFill>
                  <a:srgbClr val="475569"/>
                </a:solidFill>
                <a:latin typeface="Assistant"/>
              </a:rPr>
              <a:t>שיתוף</a:t>
            </a:r>
            <a:r>
              <a:rPr sz="1600" b="1" i="0" u="none" dirty="0">
                <a:solidFill>
                  <a:srgbClr val="475569"/>
                </a:solidFill>
                <a:latin typeface="Assistant"/>
              </a:rPr>
              <a:t> </a:t>
            </a:r>
            <a:r>
              <a:rPr sz="1600" b="1" i="0" u="none" dirty="0" err="1">
                <a:solidFill>
                  <a:srgbClr val="475569"/>
                </a:solidFill>
                <a:latin typeface="Assistant"/>
              </a:rPr>
              <a:t>פעולה</a:t>
            </a:r>
            <a:r>
              <a:rPr sz="1600" b="1" i="0" u="none" dirty="0">
                <a:solidFill>
                  <a:srgbClr val="475569"/>
                </a:solidFill>
                <a:latin typeface="Assistant"/>
              </a:rPr>
              <a:t> </a:t>
            </a:r>
            <a:r>
              <a:rPr sz="1600" b="1" i="0" u="none" dirty="0" err="1">
                <a:solidFill>
                  <a:srgbClr val="475569"/>
                </a:solidFill>
                <a:latin typeface="Assistant"/>
              </a:rPr>
              <a:t>מובנה</a:t>
            </a:r>
            <a:r>
              <a:rPr sz="1600" b="1" i="0" u="none" dirty="0">
                <a:solidFill>
                  <a:srgbClr val="475569"/>
                </a:solidFill>
                <a:latin typeface="Assistant"/>
              </a:rPr>
              <a:t> </a:t>
            </a:r>
            <a:r>
              <a:rPr sz="1600" b="1" i="0" u="none" dirty="0" err="1">
                <a:solidFill>
                  <a:srgbClr val="475569"/>
                </a:solidFill>
                <a:latin typeface="Assistant"/>
              </a:rPr>
              <a:t>והדוק</a:t>
            </a:r>
            <a:r>
              <a:rPr sz="1600" b="1" i="0" u="none" dirty="0">
                <a:solidFill>
                  <a:srgbClr val="475569"/>
                </a:solidFill>
                <a:latin typeface="Assistant"/>
              </a:rPr>
              <a:t> עם התאחדות </a:t>
            </a:r>
            <a:r>
              <a:rPr sz="1600" b="1" i="0" u="none" dirty="0" err="1">
                <a:solidFill>
                  <a:srgbClr val="475569"/>
                </a:solidFill>
                <a:latin typeface="Assistant"/>
              </a:rPr>
              <a:t>הספורט</a:t>
            </a:r>
            <a:r>
              <a:rPr lang="he-IL" sz="1600" b="1" i="0" u="none" dirty="0">
                <a:solidFill>
                  <a:srgbClr val="475569"/>
                </a:solidFill>
                <a:latin typeface="Assistant"/>
              </a:rPr>
              <a:t> לבתי ספר לקידום דור צעיר </a:t>
            </a:r>
            <a:endParaRPr sz="1600" b="1" i="0" u="none" dirty="0">
              <a:solidFill>
                <a:srgbClr val="475569"/>
              </a:solidFill>
              <a:latin typeface="Assistant"/>
            </a:endParaRPr>
          </a:p>
        </p:txBody>
      </p:sp>
      <p:sp>
        <p:nvSpPr>
          <p:cNvPr id="32" name="TextBox 15">
            <a:extLst>
              <a:ext uri="{FF2B5EF4-FFF2-40B4-BE49-F238E27FC236}">
                <a16:creationId xmlns:a16="http://schemas.microsoft.com/office/drawing/2014/main" id="{2B89847C-76FA-82D7-63FE-A53B0ACB72D0}"/>
              </a:ext>
            </a:extLst>
          </p:cNvPr>
          <p:cNvSpPr txBox="1"/>
          <p:nvPr/>
        </p:nvSpPr>
        <p:spPr>
          <a:xfrm>
            <a:off x="25717" y="476250"/>
            <a:ext cx="11461432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he-IL" sz="2700" b="1" i="0" u="none" dirty="0">
                <a:latin typeface="Heebo"/>
              </a:rPr>
              <a:t> 4. </a:t>
            </a:r>
            <a:r>
              <a:rPr sz="2700" b="1" i="0" u="none" dirty="0" err="1">
                <a:latin typeface="Heebo"/>
              </a:rPr>
              <a:t>אבני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דרך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לפיתוח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הענף</a:t>
            </a:r>
            <a:r>
              <a:rPr lang="he-IL" sz="2700" b="1" i="0" u="none" dirty="0">
                <a:latin typeface="Heebo"/>
              </a:rPr>
              <a:t> </a:t>
            </a:r>
            <a:endParaRPr sz="2700" b="1" i="0" u="none" dirty="0">
              <a:latin typeface="Heebo"/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D3EEBEE1-FA5E-D66E-727D-3BDD665D2652}"/>
              </a:ext>
            </a:extLst>
          </p:cNvPr>
          <p:cNvSpPr/>
          <p:nvPr/>
        </p:nvSpPr>
        <p:spPr>
          <a:xfrm>
            <a:off x="11572875" y="476250"/>
            <a:ext cx="47625" cy="41136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6" name="Picture 2" descr="image.png">
            <a:extLst>
              <a:ext uri="{FF2B5EF4-FFF2-40B4-BE49-F238E27FC236}">
                <a16:creationId xmlns:a16="http://schemas.microsoft.com/office/drawing/2014/main" id="{AC75713B-8662-B583-CBEC-B659539C9E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94" y="2535232"/>
            <a:ext cx="11049000" cy="57150"/>
          </a:xfrm>
          <a:prstGeom prst="rect">
            <a:avLst/>
          </a:prstGeom>
        </p:spPr>
      </p:pic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3A71C6E2-0ADD-CBB1-3264-AAE8D4100A22}"/>
              </a:ext>
            </a:extLst>
          </p:cNvPr>
          <p:cNvSpPr/>
          <p:nvPr/>
        </p:nvSpPr>
        <p:spPr>
          <a:xfrm>
            <a:off x="10100398" y="2459032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2563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18">
            <a:extLst>
              <a:ext uri="{FF2B5EF4-FFF2-40B4-BE49-F238E27FC236}">
                <a16:creationId xmlns:a16="http://schemas.microsoft.com/office/drawing/2014/main" id="{A822C623-45A6-FCEE-CADD-7FE96DEE4776}"/>
              </a:ext>
            </a:extLst>
          </p:cNvPr>
          <p:cNvSpPr/>
          <p:nvPr/>
        </p:nvSpPr>
        <p:spPr>
          <a:xfrm>
            <a:off x="7264478" y="2459032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2563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ounded Rectangle 19">
            <a:extLst>
              <a:ext uri="{FF2B5EF4-FFF2-40B4-BE49-F238E27FC236}">
                <a16:creationId xmlns:a16="http://schemas.microsoft.com/office/drawing/2014/main" id="{404D3970-89D4-B410-3D85-E5AA0AF5E4A5}"/>
              </a:ext>
            </a:extLst>
          </p:cNvPr>
          <p:cNvSpPr/>
          <p:nvPr/>
        </p:nvSpPr>
        <p:spPr>
          <a:xfrm>
            <a:off x="4428559" y="2459032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2563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ounded Rectangle 20">
            <a:extLst>
              <a:ext uri="{FF2B5EF4-FFF2-40B4-BE49-F238E27FC236}">
                <a16:creationId xmlns:a16="http://schemas.microsoft.com/office/drawing/2014/main" id="{11B38BC6-0B98-7DE9-5461-35459A8FB6E7}"/>
              </a:ext>
            </a:extLst>
          </p:cNvPr>
          <p:cNvSpPr/>
          <p:nvPr/>
        </p:nvSpPr>
        <p:spPr>
          <a:xfrm>
            <a:off x="1592639" y="2459032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2563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275824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B873B-DABE-42DA-92F3-2B7F6E85A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00AF5EF6-31F7-68A2-F4C7-03B67CC54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F95D2A7A-631B-0C1A-B0B6-7D63D4A1A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CF49CF97-CC99-3338-CE5D-B5C059E5E3A1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pic>
        <p:nvPicPr>
          <p:cNvPr id="4" name="Picture 2" descr="image.png">
            <a:extLst>
              <a:ext uri="{FF2B5EF4-FFF2-40B4-BE49-F238E27FC236}">
                <a16:creationId xmlns:a16="http://schemas.microsoft.com/office/drawing/2014/main" id="{D3B958BA-75D8-0C7C-F8B5-ACEC21BC8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61" y="2504634"/>
            <a:ext cx="11049000" cy="57150"/>
          </a:xfrm>
          <a:prstGeom prst="rect">
            <a:avLst/>
          </a:prstGeom>
        </p:spPr>
      </p:pic>
      <p:pic>
        <p:nvPicPr>
          <p:cNvPr id="7" name="Picture 3" descr="image.png">
            <a:extLst>
              <a:ext uri="{FF2B5EF4-FFF2-40B4-BE49-F238E27FC236}">
                <a16:creationId xmlns:a16="http://schemas.microsoft.com/office/drawing/2014/main" id="{F7021D23-9FC8-4DED-C955-AEB8055F57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1920" y="2751269"/>
            <a:ext cx="2541240" cy="1345489"/>
          </a:xfrm>
          <a:prstGeom prst="rect">
            <a:avLst/>
          </a:prstGeom>
        </p:spPr>
      </p:pic>
      <p:pic>
        <p:nvPicPr>
          <p:cNvPr id="9" name="Picture 4" descr="image.png">
            <a:extLst>
              <a:ext uri="{FF2B5EF4-FFF2-40B4-BE49-F238E27FC236}">
                <a16:creationId xmlns:a16="http://schemas.microsoft.com/office/drawing/2014/main" id="{3D267B5B-E5A5-C160-A8BD-E1EC0A5E47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113984"/>
            <a:ext cx="2541240" cy="1152525"/>
          </a:xfrm>
          <a:prstGeom prst="rect">
            <a:avLst/>
          </a:prstGeom>
        </p:spPr>
      </p:pic>
      <p:pic>
        <p:nvPicPr>
          <p:cNvPr id="12" name="Picture 5" descr="image.png">
            <a:extLst>
              <a:ext uri="{FF2B5EF4-FFF2-40B4-BE49-F238E27FC236}">
                <a16:creationId xmlns:a16="http://schemas.microsoft.com/office/drawing/2014/main" id="{9F90D5A5-26F1-5EEB-8E74-733E36378E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0080" y="2799909"/>
            <a:ext cx="2541240" cy="1152525"/>
          </a:xfrm>
          <a:prstGeom prst="rect">
            <a:avLst/>
          </a:prstGeom>
        </p:spPr>
      </p:pic>
      <p:pic>
        <p:nvPicPr>
          <p:cNvPr id="14" name="Picture 6" descr="image.png">
            <a:extLst>
              <a:ext uri="{FF2B5EF4-FFF2-40B4-BE49-F238E27FC236}">
                <a16:creationId xmlns:a16="http://schemas.microsoft.com/office/drawing/2014/main" id="{FD9DB9E6-1618-3B99-DF67-20B508C955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161" y="1113984"/>
            <a:ext cx="2541240" cy="1152525"/>
          </a:xfrm>
          <a:prstGeom prst="rect">
            <a:avLst/>
          </a:prstGeom>
        </p:spPr>
      </p:pic>
      <p:sp>
        <p:nvSpPr>
          <p:cNvPr id="16" name="TextBox 7">
            <a:extLst>
              <a:ext uri="{FF2B5EF4-FFF2-40B4-BE49-F238E27FC236}">
                <a16:creationId xmlns:a16="http://schemas.microsoft.com/office/drawing/2014/main" id="{581BB37C-6CA1-B91B-13DC-1CB634A24552}"/>
              </a:ext>
            </a:extLst>
          </p:cNvPr>
          <p:cNvSpPr txBox="1"/>
          <p:nvPr/>
        </p:nvSpPr>
        <p:spPr>
          <a:xfrm>
            <a:off x="9058413" y="2757140"/>
            <a:ext cx="2288254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algn="ctr">
              <a:defRPr sz="2400" b="1" i="0" u="none">
                <a:solidFill>
                  <a:srgbClr val="1E3A8A"/>
                </a:solidFill>
                <a:latin typeface="Heebo"/>
              </a:defRPr>
            </a:lvl1pPr>
          </a:lstStyle>
          <a:p>
            <a:r>
              <a:rPr lang="he-IL" dirty="0"/>
              <a:t>דירוג שחקנים</a:t>
            </a:r>
            <a:endParaRPr dirty="0"/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2D6DB4E6-0554-9DED-5F7B-33C7998FAC60}"/>
              </a:ext>
            </a:extLst>
          </p:cNvPr>
          <p:cNvSpPr txBox="1"/>
          <p:nvPr/>
        </p:nvSpPr>
        <p:spPr>
          <a:xfrm>
            <a:off x="9112895" y="3119699"/>
            <a:ext cx="2179290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he-IL" sz="1600" i="0" u="none" dirty="0">
                <a:solidFill>
                  <a:srgbClr val="475569"/>
                </a:solidFill>
                <a:latin typeface="Assistant"/>
              </a:rPr>
              <a:t>קביעת דירוג שחקנים עפ"י השתתפותם בתחרויות והישגים והאפשרות להתמודד לנבחרות ישראל.</a:t>
            </a:r>
            <a:endParaRPr sz="1600" i="0" u="none" dirty="0">
              <a:solidFill>
                <a:srgbClr val="475569"/>
              </a:solidFill>
              <a:latin typeface="Assistant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9C823311-5F3E-A644-8A8C-9B45A2C695E3}"/>
              </a:ext>
            </a:extLst>
          </p:cNvPr>
          <p:cNvSpPr txBox="1"/>
          <p:nvPr/>
        </p:nvSpPr>
        <p:spPr>
          <a:xfrm>
            <a:off x="6168010" y="1169466"/>
            <a:ext cx="2353419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he-IL" sz="2400" b="1" dirty="0">
                <a:solidFill>
                  <a:srgbClr val="1E3A8A"/>
                </a:solidFill>
                <a:latin typeface="Heebo"/>
              </a:rPr>
              <a:t>טורניר אמצע שבוע</a:t>
            </a:r>
            <a:endParaRPr sz="2400" b="1" i="0" u="none" dirty="0">
              <a:solidFill>
                <a:srgbClr val="1E3A8A"/>
              </a:solidFill>
              <a:latin typeface="Heebo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ADF2E1BD-5A9A-64F8-67E0-F795CADE7061}"/>
              </a:ext>
            </a:extLst>
          </p:cNvPr>
          <p:cNvSpPr txBox="1"/>
          <p:nvPr/>
        </p:nvSpPr>
        <p:spPr>
          <a:xfrm>
            <a:off x="6290589" y="1559546"/>
            <a:ext cx="2179290" cy="6938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he-IL" b="1" dirty="0">
                <a:solidFill>
                  <a:srgbClr val="475569"/>
                </a:solidFill>
                <a:latin typeface="Assistant"/>
              </a:rPr>
              <a:t>לעודד מועדונים לקיים טורנירים באמצע שבוע לציבור הדתי</a:t>
            </a:r>
            <a:endParaRPr b="1" i="0" u="none" dirty="0">
              <a:solidFill>
                <a:srgbClr val="475569"/>
              </a:solidFill>
              <a:latin typeface="Assistant"/>
            </a:endParaRPr>
          </a:p>
        </p:txBody>
      </p:sp>
      <p:sp>
        <p:nvSpPr>
          <p:cNvPr id="24" name="TextBox 11">
            <a:extLst>
              <a:ext uri="{FF2B5EF4-FFF2-40B4-BE49-F238E27FC236}">
                <a16:creationId xmlns:a16="http://schemas.microsoft.com/office/drawing/2014/main" id="{8A24C526-99DC-9D43-D3FD-BCDE19831E02}"/>
              </a:ext>
            </a:extLst>
          </p:cNvPr>
          <p:cNvSpPr txBox="1"/>
          <p:nvPr/>
        </p:nvSpPr>
        <p:spPr>
          <a:xfrm>
            <a:off x="3386573" y="2922516"/>
            <a:ext cx="2288254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algn="ctr">
              <a:defRPr sz="2400" b="1" i="0" u="none">
                <a:solidFill>
                  <a:srgbClr val="1E3A8A"/>
                </a:solidFill>
                <a:latin typeface="Heebo"/>
              </a:defRPr>
            </a:lvl1pPr>
          </a:lstStyle>
          <a:p>
            <a:r>
              <a:rPr lang="he-IL" dirty="0"/>
              <a:t>טורניר בינלאומי באילת</a:t>
            </a:r>
            <a:endParaRPr dirty="0"/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65B89BD2-DDC4-56D0-A4C6-0E8934D43EFE}"/>
              </a:ext>
            </a:extLst>
          </p:cNvPr>
          <p:cNvSpPr txBox="1"/>
          <p:nvPr/>
        </p:nvSpPr>
        <p:spPr>
          <a:xfrm>
            <a:off x="550654" y="1231974"/>
            <a:ext cx="2288254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he-IL" sz="2400" b="1" dirty="0">
                <a:solidFill>
                  <a:srgbClr val="1E3A8A"/>
                </a:solidFill>
                <a:latin typeface="Heebo"/>
              </a:rPr>
              <a:t>מינוי מאמן על (זר) לנבחרות ישראל</a:t>
            </a:r>
            <a:endParaRPr sz="2400" b="1" dirty="0">
              <a:solidFill>
                <a:srgbClr val="1E3A8A"/>
              </a:solidFill>
              <a:latin typeface="Heebo"/>
            </a:endParaRPr>
          </a:p>
        </p:txBody>
      </p:sp>
      <p:sp>
        <p:nvSpPr>
          <p:cNvPr id="32" name="TextBox 15">
            <a:extLst>
              <a:ext uri="{FF2B5EF4-FFF2-40B4-BE49-F238E27FC236}">
                <a16:creationId xmlns:a16="http://schemas.microsoft.com/office/drawing/2014/main" id="{1C77A3EF-CEDF-42A3-80DD-5E9A813F46C7}"/>
              </a:ext>
            </a:extLst>
          </p:cNvPr>
          <p:cNvSpPr txBox="1"/>
          <p:nvPr/>
        </p:nvSpPr>
        <p:spPr>
          <a:xfrm>
            <a:off x="25717" y="476250"/>
            <a:ext cx="11461432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he-IL" sz="2700" b="1" i="0" u="none" dirty="0">
                <a:latin typeface="Heebo"/>
              </a:rPr>
              <a:t> 4. </a:t>
            </a:r>
            <a:r>
              <a:rPr sz="2700" b="1" i="0" u="none" dirty="0" err="1">
                <a:latin typeface="Heebo"/>
              </a:rPr>
              <a:t>אבני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דרך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לפיתוח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הענף</a:t>
            </a:r>
            <a:r>
              <a:rPr lang="he-IL" sz="2700" b="1" i="0" u="none" dirty="0">
                <a:latin typeface="Heebo"/>
              </a:rPr>
              <a:t> </a:t>
            </a:r>
            <a:endParaRPr sz="2700" b="1" i="0" u="none" dirty="0">
              <a:latin typeface="Heebo"/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9E3E51F7-7356-351E-C323-A7F4A70ED5B9}"/>
              </a:ext>
            </a:extLst>
          </p:cNvPr>
          <p:cNvSpPr/>
          <p:nvPr/>
        </p:nvSpPr>
        <p:spPr>
          <a:xfrm>
            <a:off x="11572875" y="476250"/>
            <a:ext cx="47625" cy="41136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6" name="Picture 2" descr="image.png">
            <a:extLst>
              <a:ext uri="{FF2B5EF4-FFF2-40B4-BE49-F238E27FC236}">
                <a16:creationId xmlns:a16="http://schemas.microsoft.com/office/drawing/2014/main" id="{BBE76759-A7D4-212F-38BF-82E9AAC15E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94" y="2535232"/>
            <a:ext cx="11049000" cy="57150"/>
          </a:xfrm>
          <a:prstGeom prst="rect">
            <a:avLst/>
          </a:prstGeom>
        </p:spPr>
      </p:pic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7F9A777C-FE96-C398-0BE2-7C95F8341DE6}"/>
              </a:ext>
            </a:extLst>
          </p:cNvPr>
          <p:cNvSpPr/>
          <p:nvPr/>
        </p:nvSpPr>
        <p:spPr>
          <a:xfrm>
            <a:off x="10100398" y="2459032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2563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18">
            <a:extLst>
              <a:ext uri="{FF2B5EF4-FFF2-40B4-BE49-F238E27FC236}">
                <a16:creationId xmlns:a16="http://schemas.microsoft.com/office/drawing/2014/main" id="{0D8397EF-8611-F798-DD87-E55BCDB2016D}"/>
              </a:ext>
            </a:extLst>
          </p:cNvPr>
          <p:cNvSpPr/>
          <p:nvPr/>
        </p:nvSpPr>
        <p:spPr>
          <a:xfrm>
            <a:off x="7264478" y="2459032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2563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ounded Rectangle 19">
            <a:extLst>
              <a:ext uri="{FF2B5EF4-FFF2-40B4-BE49-F238E27FC236}">
                <a16:creationId xmlns:a16="http://schemas.microsoft.com/office/drawing/2014/main" id="{D639503B-8A50-7672-C6B1-20FB4F0FC71F}"/>
              </a:ext>
            </a:extLst>
          </p:cNvPr>
          <p:cNvSpPr/>
          <p:nvPr/>
        </p:nvSpPr>
        <p:spPr>
          <a:xfrm>
            <a:off x="4428559" y="2459032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2563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ounded Rectangle 20">
            <a:extLst>
              <a:ext uri="{FF2B5EF4-FFF2-40B4-BE49-F238E27FC236}">
                <a16:creationId xmlns:a16="http://schemas.microsoft.com/office/drawing/2014/main" id="{6F9EA193-A5DC-4BB5-C29A-BFD6D46C4293}"/>
              </a:ext>
            </a:extLst>
          </p:cNvPr>
          <p:cNvSpPr/>
          <p:nvPr/>
        </p:nvSpPr>
        <p:spPr>
          <a:xfrm>
            <a:off x="1592639" y="2459032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2563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569752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F44D1-5849-A6E0-F3D0-ECEF3F7DC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CAC35F13-4CA4-66D1-2FF2-5771D1A7BE9F}"/>
              </a:ext>
            </a:extLst>
          </p:cNvPr>
          <p:cNvSpPr txBox="1"/>
          <p:nvPr/>
        </p:nvSpPr>
        <p:spPr>
          <a:xfrm>
            <a:off x="126749" y="190157"/>
            <a:ext cx="11905305" cy="3657566"/>
          </a:xfrm>
          <a:prstGeom prst="rect">
            <a:avLst/>
          </a:prstGeom>
        </p:spPr>
        <p:txBody>
          <a:bodyPr wrap="square" rtlCol="1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he-IL" sz="5600" b="1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</a:p>
        </p:txBody>
      </p:sp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2F3384BC-16A5-9DF2-9DF2-3E2C27C23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5240328"/>
            <a:ext cx="5888729" cy="1617671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0CEE8DDC-4721-52A0-E548-8BEA1258A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27503" y="5240328"/>
            <a:ext cx="6064497" cy="1638703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>
            <a:extLst>
              <a:ext uri="{FF2B5EF4-FFF2-40B4-BE49-F238E27FC236}">
                <a16:creationId xmlns:a16="http://schemas.microsoft.com/office/drawing/2014/main" id="{9FF6A4F9-E3DF-0EFB-CEBF-2B7AC8D3991B}"/>
              </a:ext>
            </a:extLst>
          </p:cNvPr>
          <p:cNvSpPr/>
          <p:nvPr/>
        </p:nvSpPr>
        <p:spPr>
          <a:xfrm flipV="1">
            <a:off x="10396727" y="9144"/>
            <a:ext cx="721103" cy="1170432"/>
          </a:xfrm>
          <a:prstGeom prst="rect">
            <a:avLst/>
          </a:prstGeom>
          <a:solidFill>
            <a:srgbClr val="17444E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A5B8ED33-3C14-2538-4436-1C5C72F469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15" y="145254"/>
            <a:ext cx="1108645" cy="1034322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3624C9CF-833C-EF7D-644E-7599A97CD000}"/>
              </a:ext>
            </a:extLst>
          </p:cNvPr>
          <p:cNvSpPr txBox="1"/>
          <p:nvPr/>
        </p:nvSpPr>
        <p:spPr>
          <a:xfrm>
            <a:off x="5758695" y="45057"/>
            <a:ext cx="6064498" cy="1624509"/>
          </a:xfrm>
          <a:prstGeom prst="rect">
            <a:avLst/>
          </a:prstGeom>
        </p:spPr>
        <p:txBody>
          <a:bodyPr wrap="square" rtlCol="1">
            <a:noAutofit/>
          </a:bodyPr>
          <a:lstStyle/>
          <a:p>
            <a:pPr algn="r">
              <a:spcAft>
                <a:spcPts val="600"/>
              </a:spcAft>
            </a:pPr>
            <a:r>
              <a:rPr lang="he-IL" sz="4800" b="1" dirty="0">
                <a:solidFill>
                  <a:srgbClr val="00B0F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תקציב ההתאחדות</a:t>
            </a:r>
          </a:p>
          <a:p>
            <a:pPr lvl="0" algn="r" rtl="1"/>
            <a:r>
              <a:rPr lang="he-IL" sz="3600" b="1" kern="0" dirty="0">
                <a:solidFill>
                  <a:srgbClr val="FFFF00"/>
                </a:solidFill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4. אישור דו"ח כספי לשנת 2025. </a:t>
            </a:r>
            <a:endParaRPr lang="en-US" sz="3600" b="1" kern="100" dirty="0">
              <a:solidFill>
                <a:srgbClr val="FFFF00"/>
              </a:solidFill>
              <a:effectLst/>
              <a:latin typeface="David" panose="020E0502060401010101" pitchFamily="34" charset="-79"/>
              <a:ea typeface="Calibri" panose="020F0502020204030204" pitchFamily="34" charset="0"/>
              <a:cs typeface="David" panose="020E0502060401010101" pitchFamily="34" charset="-79"/>
            </a:endParaRPr>
          </a:p>
          <a:p>
            <a:pPr algn="r">
              <a:spcAft>
                <a:spcPts val="600"/>
              </a:spcAft>
            </a:pPr>
            <a:r>
              <a:rPr lang="he-IL" sz="3600" b="1" dirty="0">
                <a:solidFill>
                  <a:srgbClr val="FFFF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  </a:t>
            </a:r>
          </a:p>
          <a:p>
            <a:pPr algn="ctr">
              <a:spcAft>
                <a:spcPts val="600"/>
              </a:spcAft>
            </a:pPr>
            <a:endParaRPr lang="he-IL" sz="3600" b="1" dirty="0">
              <a:solidFill>
                <a:srgbClr val="FFFF00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spcAft>
                <a:spcPts val="600"/>
              </a:spcAft>
            </a:pPr>
            <a:r>
              <a:rPr lang="he-IL" sz="3600" b="1" dirty="0">
                <a:solidFill>
                  <a:srgbClr val="FFFF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65EF04A4-57C7-D599-9B02-817CB22DCC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9944" y="1412698"/>
            <a:ext cx="5294377" cy="3726230"/>
          </a:xfrm>
          <a:prstGeom prst="rect">
            <a:avLst/>
          </a:prstGeom>
        </p:spPr>
      </p:pic>
      <p:sp>
        <p:nvSpPr>
          <p:cNvPr id="11" name="אליפסה 10">
            <a:extLst>
              <a:ext uri="{FF2B5EF4-FFF2-40B4-BE49-F238E27FC236}">
                <a16:creationId xmlns:a16="http://schemas.microsoft.com/office/drawing/2014/main" id="{31C68BB6-231E-5200-97BC-7D465208BE6F}"/>
              </a:ext>
            </a:extLst>
          </p:cNvPr>
          <p:cNvSpPr/>
          <p:nvPr/>
        </p:nvSpPr>
        <p:spPr>
          <a:xfrm>
            <a:off x="7694420" y="4745735"/>
            <a:ext cx="713232" cy="2857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highlight>
                <a:srgbClr val="FFFF00"/>
              </a:highlight>
            </a:endParaRPr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9849AD85-5ADA-DC2C-A538-B19C199AB1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15" y="190157"/>
            <a:ext cx="3729641" cy="1973578"/>
          </a:xfrm>
          <a:prstGeom prst="rect">
            <a:avLst/>
          </a:prstGeom>
        </p:spPr>
      </p:pic>
      <p:sp>
        <p:nvSpPr>
          <p:cNvPr id="13" name="אליפסה 12">
            <a:extLst>
              <a:ext uri="{FF2B5EF4-FFF2-40B4-BE49-F238E27FC236}">
                <a16:creationId xmlns:a16="http://schemas.microsoft.com/office/drawing/2014/main" id="{CCA43CE1-0ED0-0F85-02D0-56181109ABB1}"/>
              </a:ext>
            </a:extLst>
          </p:cNvPr>
          <p:cNvSpPr/>
          <p:nvPr/>
        </p:nvSpPr>
        <p:spPr>
          <a:xfrm>
            <a:off x="2901579" y="1696688"/>
            <a:ext cx="713232" cy="2993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highlight>
                <a:srgbClr val="FFFF00"/>
              </a:highlight>
            </a:endParaRPr>
          </a:p>
        </p:txBody>
      </p:sp>
      <p:cxnSp>
        <p:nvCxnSpPr>
          <p:cNvPr id="15" name="מחבר חץ ישר 14">
            <a:extLst>
              <a:ext uri="{FF2B5EF4-FFF2-40B4-BE49-F238E27FC236}">
                <a16:creationId xmlns:a16="http://schemas.microsoft.com/office/drawing/2014/main" id="{640A5E02-C982-B40C-6E46-AE1D22BA2711}"/>
              </a:ext>
            </a:extLst>
          </p:cNvPr>
          <p:cNvCxnSpPr>
            <a:cxnSpLocks/>
          </p:cNvCxnSpPr>
          <p:nvPr/>
        </p:nvCxnSpPr>
        <p:spPr>
          <a:xfrm>
            <a:off x="3483864" y="2018940"/>
            <a:ext cx="4352544" cy="1433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תמונה 15">
            <a:extLst>
              <a:ext uri="{FF2B5EF4-FFF2-40B4-BE49-F238E27FC236}">
                <a16:creationId xmlns:a16="http://schemas.microsoft.com/office/drawing/2014/main" id="{874C06AC-4460-C8B1-815F-619DA60C19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35" y="2240213"/>
            <a:ext cx="3678776" cy="2030918"/>
          </a:xfrm>
          <a:prstGeom prst="rect">
            <a:avLst/>
          </a:prstGeom>
        </p:spPr>
      </p:pic>
      <p:sp>
        <p:nvSpPr>
          <p:cNvPr id="17" name="אליפסה 16">
            <a:extLst>
              <a:ext uri="{FF2B5EF4-FFF2-40B4-BE49-F238E27FC236}">
                <a16:creationId xmlns:a16="http://schemas.microsoft.com/office/drawing/2014/main" id="{60C054E9-3109-742E-611E-9BB166B60628}"/>
              </a:ext>
            </a:extLst>
          </p:cNvPr>
          <p:cNvSpPr/>
          <p:nvPr/>
        </p:nvSpPr>
        <p:spPr>
          <a:xfrm>
            <a:off x="1138271" y="3909528"/>
            <a:ext cx="713232" cy="299308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highlight>
                <a:srgbClr val="FFFF00"/>
              </a:highlight>
            </a:endParaRPr>
          </a:p>
        </p:txBody>
      </p:sp>
      <p:cxnSp>
        <p:nvCxnSpPr>
          <p:cNvPr id="19" name="מחבר חץ ישר 18">
            <a:extLst>
              <a:ext uri="{FF2B5EF4-FFF2-40B4-BE49-F238E27FC236}">
                <a16:creationId xmlns:a16="http://schemas.microsoft.com/office/drawing/2014/main" id="{49E8F4A1-DA6F-F5F8-3FDD-E6C2BF9D9DF7}"/>
              </a:ext>
            </a:extLst>
          </p:cNvPr>
          <p:cNvCxnSpPr>
            <a:cxnSpLocks/>
          </p:cNvCxnSpPr>
          <p:nvPr/>
        </p:nvCxnSpPr>
        <p:spPr>
          <a:xfrm flipV="1">
            <a:off x="2052415" y="3685098"/>
            <a:ext cx="5783993" cy="356595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548E4B4F-C157-B672-B6F4-B886E25232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1977" y="4388332"/>
            <a:ext cx="4326142" cy="1857020"/>
          </a:xfrm>
          <a:prstGeom prst="rect">
            <a:avLst/>
          </a:prstGeom>
        </p:spPr>
      </p:pic>
      <p:sp>
        <p:nvSpPr>
          <p:cNvPr id="23" name="אליפסה 22">
            <a:extLst>
              <a:ext uri="{FF2B5EF4-FFF2-40B4-BE49-F238E27FC236}">
                <a16:creationId xmlns:a16="http://schemas.microsoft.com/office/drawing/2014/main" id="{C4328BC4-39B0-F84A-E123-BA133B899EF0}"/>
              </a:ext>
            </a:extLst>
          </p:cNvPr>
          <p:cNvSpPr/>
          <p:nvPr/>
        </p:nvSpPr>
        <p:spPr>
          <a:xfrm>
            <a:off x="2725423" y="5957632"/>
            <a:ext cx="713232" cy="29930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highlight>
                <a:srgbClr val="FFFF00"/>
              </a:highlight>
            </a:endParaRPr>
          </a:p>
        </p:txBody>
      </p:sp>
      <p:cxnSp>
        <p:nvCxnSpPr>
          <p:cNvPr id="25" name="מחבר חץ ישר 24">
            <a:extLst>
              <a:ext uri="{FF2B5EF4-FFF2-40B4-BE49-F238E27FC236}">
                <a16:creationId xmlns:a16="http://schemas.microsoft.com/office/drawing/2014/main" id="{B4FA8DD5-B412-638F-1A3F-702E2CDFFF96}"/>
              </a:ext>
            </a:extLst>
          </p:cNvPr>
          <p:cNvCxnSpPr>
            <a:cxnSpLocks/>
          </p:cNvCxnSpPr>
          <p:nvPr/>
        </p:nvCxnSpPr>
        <p:spPr>
          <a:xfrm flipV="1">
            <a:off x="3483864" y="4169597"/>
            <a:ext cx="4426208" cy="182132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38C72BBC-A7F0-B18F-95F1-B6E90E541F18}"/>
              </a:ext>
            </a:extLst>
          </p:cNvPr>
          <p:cNvSpPr txBox="1"/>
          <p:nvPr/>
        </p:nvSpPr>
        <p:spPr>
          <a:xfrm>
            <a:off x="9701784" y="3313867"/>
            <a:ext cx="841248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(הכנסות)</a:t>
            </a:r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567FDEAC-B421-90BB-FB2B-12BA528B1537}"/>
              </a:ext>
            </a:extLst>
          </p:cNvPr>
          <p:cNvSpPr txBox="1"/>
          <p:nvPr/>
        </p:nvSpPr>
        <p:spPr>
          <a:xfrm>
            <a:off x="9718961" y="3549352"/>
            <a:ext cx="841248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b="1" dirty="0">
                <a:solidFill>
                  <a:srgbClr val="00B0F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(הוצאות)</a:t>
            </a:r>
          </a:p>
        </p:txBody>
      </p:sp>
    </p:spTree>
    <p:extLst>
      <p:ext uri="{BB962C8B-B14F-4D97-AF65-F5344CB8AC3E}">
        <p14:creationId xmlns:p14="http://schemas.microsoft.com/office/powerpoint/2010/main" val="251044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0BCA5-7164-9FD2-542C-25AB7CBD1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11FC5B5E-CEBC-D339-630D-F6A7B288A780}"/>
              </a:ext>
            </a:extLst>
          </p:cNvPr>
          <p:cNvSpPr txBox="1"/>
          <p:nvPr/>
        </p:nvSpPr>
        <p:spPr>
          <a:xfrm>
            <a:off x="126749" y="190157"/>
            <a:ext cx="11905305" cy="3657566"/>
          </a:xfrm>
          <a:prstGeom prst="rect">
            <a:avLst/>
          </a:prstGeom>
        </p:spPr>
        <p:txBody>
          <a:bodyPr wrap="square" rtlCol="1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he-IL" sz="5600" b="1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</a:p>
        </p:txBody>
      </p:sp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A759ED0C-BEF9-992B-0E0C-17F1F29FF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7" y="5240328"/>
            <a:ext cx="5758690" cy="1617671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113F32A6-02F5-F0BD-26AB-607B47561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27503" y="5240328"/>
            <a:ext cx="6064497" cy="1638703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>
            <a:extLst>
              <a:ext uri="{FF2B5EF4-FFF2-40B4-BE49-F238E27FC236}">
                <a16:creationId xmlns:a16="http://schemas.microsoft.com/office/drawing/2014/main" id="{52D03042-1AF7-F073-B2EE-33F61B62064C}"/>
              </a:ext>
            </a:extLst>
          </p:cNvPr>
          <p:cNvSpPr/>
          <p:nvPr/>
        </p:nvSpPr>
        <p:spPr>
          <a:xfrm flipV="1">
            <a:off x="10396727" y="9144"/>
            <a:ext cx="721103" cy="1170432"/>
          </a:xfrm>
          <a:prstGeom prst="rect">
            <a:avLst/>
          </a:prstGeom>
          <a:solidFill>
            <a:srgbClr val="17444E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A87EB552-7CC0-3649-2B1E-C532F97373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15" y="145254"/>
            <a:ext cx="1108645" cy="1034322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D74D08B3-BAA4-79E6-7E9A-EDDB330B58D4}"/>
              </a:ext>
            </a:extLst>
          </p:cNvPr>
          <p:cNvSpPr txBox="1"/>
          <p:nvPr/>
        </p:nvSpPr>
        <p:spPr>
          <a:xfrm>
            <a:off x="5758695" y="45057"/>
            <a:ext cx="6064498" cy="1527712"/>
          </a:xfrm>
          <a:prstGeom prst="rect">
            <a:avLst/>
          </a:prstGeom>
        </p:spPr>
        <p:txBody>
          <a:bodyPr wrap="square" rtlCol="1">
            <a:noAutofit/>
          </a:bodyPr>
          <a:lstStyle/>
          <a:p>
            <a:pPr algn="r">
              <a:spcAft>
                <a:spcPts val="600"/>
              </a:spcAft>
            </a:pPr>
            <a:r>
              <a:rPr lang="he-IL" sz="4800" b="1" dirty="0">
                <a:solidFill>
                  <a:srgbClr val="00B0F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סדר יום </a:t>
            </a:r>
          </a:p>
          <a:p>
            <a:pPr lvl="0" algn="r" rtl="1"/>
            <a:r>
              <a:rPr lang="he-IL" sz="3600" b="1" kern="0" dirty="0">
                <a:solidFill>
                  <a:srgbClr val="FFFF00"/>
                </a:solidFill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4. אישור דו"ח כספי לשנת 2025. </a:t>
            </a:r>
            <a:endParaRPr lang="en-US" sz="3600" b="1" kern="100" dirty="0">
              <a:solidFill>
                <a:srgbClr val="FFFF00"/>
              </a:solidFill>
              <a:effectLst/>
              <a:latin typeface="David" panose="020E0502060401010101" pitchFamily="34" charset="-79"/>
              <a:ea typeface="Calibri" panose="020F0502020204030204" pitchFamily="34" charset="0"/>
              <a:cs typeface="David" panose="020E0502060401010101" pitchFamily="34" charset="-79"/>
            </a:endParaRPr>
          </a:p>
          <a:p>
            <a:pPr algn="r">
              <a:spcAft>
                <a:spcPts val="600"/>
              </a:spcAft>
            </a:pPr>
            <a:r>
              <a:rPr lang="he-IL" sz="3600" b="1" dirty="0">
                <a:solidFill>
                  <a:srgbClr val="FFFF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  </a:t>
            </a:r>
          </a:p>
          <a:p>
            <a:pPr algn="ctr">
              <a:spcAft>
                <a:spcPts val="600"/>
              </a:spcAft>
            </a:pPr>
            <a:endParaRPr lang="he-IL" sz="3600" b="1" dirty="0">
              <a:solidFill>
                <a:srgbClr val="FFFF00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spcAft>
                <a:spcPts val="600"/>
              </a:spcAft>
            </a:pPr>
            <a:r>
              <a:rPr lang="he-IL" sz="3600" b="1" dirty="0">
                <a:solidFill>
                  <a:srgbClr val="FFFF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323500AB-6B8D-DAD0-87C3-BEF13430B6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401" y="1608682"/>
            <a:ext cx="5616852" cy="2972215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0B6C2026-9BC1-54B6-1C0C-6F8262F5BB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07" y="1617672"/>
            <a:ext cx="5435593" cy="3000794"/>
          </a:xfrm>
          <a:prstGeom prst="rect">
            <a:avLst/>
          </a:prstGeom>
        </p:spPr>
      </p:pic>
      <p:sp>
        <p:nvSpPr>
          <p:cNvPr id="10" name="אליפסה 9">
            <a:extLst>
              <a:ext uri="{FF2B5EF4-FFF2-40B4-BE49-F238E27FC236}">
                <a16:creationId xmlns:a16="http://schemas.microsoft.com/office/drawing/2014/main" id="{8B4ACDA3-D06B-327B-FAE8-A0D4BA8CA849}"/>
              </a:ext>
            </a:extLst>
          </p:cNvPr>
          <p:cNvSpPr/>
          <p:nvPr/>
        </p:nvSpPr>
        <p:spPr>
          <a:xfrm>
            <a:off x="7525512" y="2965374"/>
            <a:ext cx="713232" cy="2716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2" name="אליפסה 11">
            <a:extLst>
              <a:ext uri="{FF2B5EF4-FFF2-40B4-BE49-F238E27FC236}">
                <a16:creationId xmlns:a16="http://schemas.microsoft.com/office/drawing/2014/main" id="{A3A414EC-746D-1635-052E-CF72209498A9}"/>
              </a:ext>
            </a:extLst>
          </p:cNvPr>
          <p:cNvSpPr/>
          <p:nvPr/>
        </p:nvSpPr>
        <p:spPr>
          <a:xfrm>
            <a:off x="1670304" y="3157398"/>
            <a:ext cx="713232" cy="2716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B4C60495-A021-67EE-C32A-E2AE2E087E4E}"/>
              </a:ext>
            </a:extLst>
          </p:cNvPr>
          <p:cNvSpPr txBox="1"/>
          <p:nvPr/>
        </p:nvSpPr>
        <p:spPr>
          <a:xfrm>
            <a:off x="4974337" y="4751684"/>
            <a:ext cx="173736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600" b="1" dirty="0">
                <a:solidFill>
                  <a:srgbClr val="FF0000"/>
                </a:solidFill>
              </a:rPr>
              <a:t>16,834-</a:t>
            </a:r>
          </a:p>
        </p:txBody>
      </p:sp>
    </p:spTree>
    <p:extLst>
      <p:ext uri="{BB962C8B-B14F-4D97-AF65-F5344CB8AC3E}">
        <p14:creationId xmlns:p14="http://schemas.microsoft.com/office/powerpoint/2010/main" val="2252220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58B58-AF9A-9C39-EBCA-E6C7CADF0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D3607001-BC68-A9BC-2DD4-C6C597E1C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8B5D4B4B-98EA-EEC5-60C8-F7D2FB08E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62493294-3B8C-42AB-4735-82DB69AC381C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pic>
        <p:nvPicPr>
          <p:cNvPr id="4" name="Picture 3" descr="image.png">
            <a:extLst>
              <a:ext uri="{FF2B5EF4-FFF2-40B4-BE49-F238E27FC236}">
                <a16:creationId xmlns:a16="http://schemas.microsoft.com/office/drawing/2014/main" id="{59457E33-0D5E-7915-FFCE-ACFE995B3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855" y="-1100004"/>
            <a:ext cx="11049000" cy="7948276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id="{C4A18A85-BF61-106E-F331-5E730DD36D87}"/>
              </a:ext>
            </a:extLst>
          </p:cNvPr>
          <p:cNvSpPr txBox="1"/>
          <p:nvPr/>
        </p:nvSpPr>
        <p:spPr>
          <a:xfrm>
            <a:off x="298609" y="257377"/>
            <a:ext cx="11461432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he-IL" sz="2700" b="1" i="0" u="none" dirty="0">
                <a:latin typeface="Heebo"/>
              </a:rPr>
              <a:t>5. ה</a:t>
            </a:r>
            <a:r>
              <a:rPr sz="2700" b="1" i="0" u="none" dirty="0" err="1">
                <a:latin typeface="Heebo"/>
              </a:rPr>
              <a:t>אתגר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התקציבי</a:t>
            </a:r>
            <a:endParaRPr sz="2700" b="1" i="0" u="none" dirty="0">
              <a:latin typeface="Heebo"/>
            </a:endParaRPr>
          </a:p>
        </p:txBody>
      </p:sp>
    </p:spTree>
    <p:extLst>
      <p:ext uri="{BB962C8B-B14F-4D97-AF65-F5344CB8AC3E}">
        <p14:creationId xmlns:p14="http://schemas.microsoft.com/office/powerpoint/2010/main" val="2962198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FFB03-6FE7-7082-64A0-3EF0F5919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CC695270-1D3C-4254-61D7-A20195BFC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CB1649E6-B944-45C4-4808-3913C8B23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3A4DD996-0B78-679C-E6CB-4604985C9CE5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3D28A045-7547-0D1F-D45A-D58A23686725}"/>
              </a:ext>
            </a:extLst>
          </p:cNvPr>
          <p:cNvSpPr txBox="1"/>
          <p:nvPr/>
        </p:nvSpPr>
        <p:spPr>
          <a:xfrm>
            <a:off x="3151762" y="183427"/>
            <a:ext cx="6594652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he-IL" sz="2700" b="1" u="sng" dirty="0">
                <a:latin typeface="Heebo"/>
              </a:rPr>
              <a:t>ההוצאות השוטפות וחד פעמיות של ההתאחדות</a:t>
            </a:r>
            <a:endParaRPr sz="2700" b="1" i="0" u="sng" dirty="0">
              <a:latin typeface="Heebo"/>
            </a:endParaRPr>
          </a:p>
        </p:txBody>
      </p:sp>
      <p:graphicFrame>
        <p:nvGraphicFramePr>
          <p:cNvPr id="2" name="טבלה 1">
            <a:extLst>
              <a:ext uri="{FF2B5EF4-FFF2-40B4-BE49-F238E27FC236}">
                <a16:creationId xmlns:a16="http://schemas.microsoft.com/office/drawing/2014/main" id="{CE636C4D-12A0-17FC-9553-8C6612E1F8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327083"/>
              </p:ext>
            </p:extLst>
          </p:nvPr>
        </p:nvGraphicFramePr>
        <p:xfrm>
          <a:off x="2976669" y="671209"/>
          <a:ext cx="7237379" cy="4684395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3924495">
                  <a:extLst>
                    <a:ext uri="{9D8B030D-6E8A-4147-A177-3AD203B41FA5}">
                      <a16:colId xmlns:a16="http://schemas.microsoft.com/office/drawing/2014/main" val="1569554132"/>
                    </a:ext>
                  </a:extLst>
                </a:gridCol>
                <a:gridCol w="1427089">
                  <a:extLst>
                    <a:ext uri="{9D8B030D-6E8A-4147-A177-3AD203B41FA5}">
                      <a16:colId xmlns:a16="http://schemas.microsoft.com/office/drawing/2014/main" val="3028384327"/>
                    </a:ext>
                  </a:extLst>
                </a:gridCol>
                <a:gridCol w="1885795">
                  <a:extLst>
                    <a:ext uri="{9D8B030D-6E8A-4147-A177-3AD203B41FA5}">
                      <a16:colId xmlns:a16="http://schemas.microsoft.com/office/drawing/2014/main" val="729845008"/>
                    </a:ext>
                  </a:extLst>
                </a:gridCol>
              </a:tblGrid>
              <a:tr h="23346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sng" strike="noStrike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he-IL" sz="1800" b="1" i="0" u="sng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sng" strike="noStrike" dirty="0">
                          <a:solidFill>
                            <a:srgbClr val="FF0000"/>
                          </a:solidFill>
                          <a:effectLst/>
                        </a:rPr>
                        <a:t>2026</a:t>
                      </a:r>
                      <a:endParaRPr lang="he-IL" sz="1800" b="1" i="0" u="sng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9945778"/>
                  </a:ext>
                </a:extLst>
              </a:tr>
              <a:tr h="233464">
                <a:tc>
                  <a:txBody>
                    <a:bodyPr/>
                    <a:lstStyle/>
                    <a:p>
                      <a:pPr algn="r" rtl="1" fontAlgn="b">
                        <a:buNone/>
                      </a:pPr>
                      <a:r>
                        <a:rPr lang="he-IL" sz="2000" b="1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התאחדות אילת ביטוח</a:t>
                      </a:r>
                      <a:endParaRPr lang="he-IL" sz="2000" b="1" i="0" u="none" strike="noStrike" dirty="0">
                        <a:solidFill>
                          <a:srgbClr val="0070C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14500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14,499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568225"/>
                  </a:ext>
                </a:extLst>
              </a:tr>
              <a:tr h="233464">
                <a:tc>
                  <a:txBody>
                    <a:bodyPr/>
                    <a:lstStyle/>
                    <a:p>
                      <a:pPr algn="r" rtl="1" fontAlgn="b">
                        <a:buNone/>
                      </a:pPr>
                      <a:r>
                        <a:rPr lang="he-IL" sz="2000" b="1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התאחדות אילת דמי חבר</a:t>
                      </a:r>
                      <a:endParaRPr lang="he-IL" sz="2000" b="1" i="0" u="none" strike="noStrike" dirty="0">
                        <a:solidFill>
                          <a:srgbClr val="0070C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12000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17,388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0075506"/>
                  </a:ext>
                </a:extLst>
              </a:tr>
              <a:tr h="233464">
                <a:tc>
                  <a:txBody>
                    <a:bodyPr/>
                    <a:lstStyle/>
                    <a:p>
                      <a:pPr algn="r" rtl="1" fontAlgn="b">
                        <a:buNone/>
                      </a:pPr>
                      <a:r>
                        <a:rPr lang="he-IL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שכר מנכ"ל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חצי שנה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שנה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5805072"/>
                  </a:ext>
                </a:extLst>
              </a:tr>
              <a:tr h="233464">
                <a:tc>
                  <a:txBody>
                    <a:bodyPr/>
                    <a:lstStyle/>
                    <a:p>
                      <a:pPr algn="r" rtl="1" fontAlgn="b">
                        <a:buNone/>
                      </a:pPr>
                      <a:r>
                        <a:rPr lang="he-IL" sz="2000" b="1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רואה חשבון </a:t>
                      </a:r>
                      <a:endParaRPr lang="he-IL" sz="2000" b="1" i="0" u="none" strike="noStrike" dirty="0">
                        <a:solidFill>
                          <a:srgbClr val="0070C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16,800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16,992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7727828"/>
                  </a:ext>
                </a:extLst>
              </a:tr>
              <a:tr h="233464">
                <a:tc>
                  <a:txBody>
                    <a:bodyPr/>
                    <a:lstStyle/>
                    <a:p>
                      <a:pPr algn="r" rtl="1" fontAlgn="b">
                        <a:buNone/>
                      </a:pPr>
                      <a:r>
                        <a:rPr lang="he-IL" sz="2000" b="1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דוח שנתי </a:t>
                      </a:r>
                      <a:endParaRPr lang="he-IL" sz="2000" b="1" i="0" u="none" strike="noStrike" dirty="0">
                        <a:solidFill>
                          <a:srgbClr val="0070C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7,600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9,000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7227756"/>
                  </a:ext>
                </a:extLst>
              </a:tr>
              <a:tr h="233464">
                <a:tc>
                  <a:txBody>
                    <a:bodyPr/>
                    <a:lstStyle/>
                    <a:p>
                      <a:pPr algn="r" rtl="1" fontAlgn="b">
                        <a:buNone/>
                      </a:pPr>
                      <a:r>
                        <a:rPr lang="he-IL" sz="2000" b="1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יועצת משפטית - שוטף</a:t>
                      </a:r>
                      <a:endParaRPr lang="he-IL" sz="2000" b="1" i="0" u="none" strike="noStrike" dirty="0">
                        <a:solidFill>
                          <a:srgbClr val="0070C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- 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3,540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5711942"/>
                  </a:ext>
                </a:extLst>
              </a:tr>
              <a:tr h="233464">
                <a:tc>
                  <a:txBody>
                    <a:bodyPr/>
                    <a:lstStyle/>
                    <a:p>
                      <a:pPr algn="r" rtl="1" fontAlgn="b">
                        <a:buNone/>
                      </a:pPr>
                      <a:r>
                        <a:rPr lang="he-IL" sz="2000" b="1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יועצת משפטית – ייצוג משפטי </a:t>
                      </a:r>
                      <a:endParaRPr lang="he-IL" sz="2000" b="1" i="0" u="none" strike="noStrike" dirty="0">
                        <a:solidFill>
                          <a:srgbClr val="0070C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- 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2,950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2443491"/>
                  </a:ext>
                </a:extLst>
              </a:tr>
              <a:tr h="233464">
                <a:tc>
                  <a:txBody>
                    <a:bodyPr/>
                    <a:lstStyle/>
                    <a:p>
                      <a:pPr algn="r" rtl="1" fontAlgn="b">
                        <a:buNone/>
                      </a:pPr>
                      <a:r>
                        <a:rPr lang="he-IL" sz="20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דיגיטאציה</a:t>
                      </a:r>
                      <a:r>
                        <a:rPr lang="he-IL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: </a:t>
                      </a:r>
                      <a:r>
                        <a:rPr lang="he-IL" sz="2000" b="1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אבולוציה – אחסון אתר</a:t>
                      </a:r>
                      <a:endParaRPr lang="he-IL" sz="2000" b="1" i="0" u="none" strike="noStrike" dirty="0">
                        <a:solidFill>
                          <a:srgbClr val="0070C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12,000</a:t>
                      </a:r>
                    </a:p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 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algn="ctr" rtl="1" fontAlgn="ctr">
                        <a:buNone/>
                      </a:pPr>
                      <a:r>
                        <a:rPr lang="he-I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84306878"/>
                  </a:ext>
                </a:extLst>
              </a:tr>
              <a:tr h="233464">
                <a:tc>
                  <a:txBody>
                    <a:bodyPr/>
                    <a:lstStyle/>
                    <a:p>
                      <a:pPr algn="r" rtl="1" fontAlgn="b">
                        <a:buNone/>
                      </a:pPr>
                      <a:r>
                        <a:rPr lang="he-IL" sz="2000" b="1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             </a:t>
                      </a:r>
                      <a:r>
                        <a:rPr lang="he-IL" sz="2000" b="1" u="none" strike="noStrike" dirty="0" err="1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אתריקס</a:t>
                      </a:r>
                      <a:r>
                        <a:rPr lang="he-IL" sz="2000" b="1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– תוכה לרישום</a:t>
                      </a:r>
                      <a:endParaRPr lang="he-IL" sz="2000" b="1" i="0" u="none" strike="noStrike" dirty="0">
                        <a:solidFill>
                          <a:srgbClr val="0070C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035290"/>
                  </a:ext>
                </a:extLst>
              </a:tr>
              <a:tr h="233464">
                <a:tc>
                  <a:txBody>
                    <a:bodyPr/>
                    <a:lstStyle/>
                    <a:p>
                      <a:pPr algn="r" rtl="1" fontAlgn="b">
                        <a:buNone/>
                      </a:pPr>
                      <a:r>
                        <a:rPr lang="he-IL" sz="2000" b="1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             טרנזילה - סליקה</a:t>
                      </a:r>
                      <a:endParaRPr lang="he-IL" sz="2000" b="1" i="0" u="none" strike="noStrike" dirty="0">
                        <a:solidFill>
                          <a:srgbClr val="0070C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297007"/>
                  </a:ext>
                </a:extLst>
              </a:tr>
              <a:tr h="233464">
                <a:tc>
                  <a:txBody>
                    <a:bodyPr/>
                    <a:lstStyle/>
                    <a:p>
                      <a:pPr algn="r" rtl="1" fontAlgn="b">
                        <a:buNone/>
                      </a:pPr>
                      <a:r>
                        <a:rPr lang="he-IL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             אתר הבית, </a:t>
                      </a:r>
                      <a:r>
                        <a:rPr lang="he-IL" sz="20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פייסבוק</a:t>
                      </a:r>
                      <a:endParaRPr lang="he-IL" sz="2000" b="1" i="0" u="none" strike="noStrike" dirty="0">
                        <a:solidFill>
                          <a:srgbClr val="0070C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1" fontAlgn="ctr">
                        <a:buNone/>
                      </a:pPr>
                      <a:r>
                        <a:rPr lang="he-I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0618097"/>
                  </a:ext>
                </a:extLst>
              </a:tr>
              <a:tr h="233464">
                <a:tc>
                  <a:txBody>
                    <a:bodyPr/>
                    <a:lstStyle/>
                    <a:p>
                      <a:pPr algn="r" rtl="1" fontAlgn="b">
                        <a:buNone/>
                      </a:pPr>
                      <a:r>
                        <a:rPr lang="he-IL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             מייל להתאחדות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1" fontAlgn="ctr">
                        <a:buNone/>
                      </a:pP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56179217"/>
                  </a:ext>
                </a:extLst>
              </a:tr>
              <a:tr h="233464">
                <a:tc>
                  <a:txBody>
                    <a:bodyPr/>
                    <a:lstStyle/>
                    <a:p>
                      <a:pPr algn="r" rtl="1" fontAlgn="b">
                        <a:buNone/>
                      </a:pPr>
                      <a:r>
                        <a:rPr lang="he-IL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דגלים, שלטים, מדליות, גביעים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1" fontAlgn="ctr">
                        <a:buNone/>
                      </a:pP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41375694"/>
                  </a:ext>
                </a:extLst>
              </a:tr>
              <a:tr h="233464">
                <a:tc>
                  <a:txBody>
                    <a:bodyPr/>
                    <a:lstStyle/>
                    <a:p>
                      <a:pPr algn="r" rtl="1" fontAlgn="b">
                        <a:buNone/>
                      </a:pPr>
                      <a:r>
                        <a:rPr lang="he-IL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ניהול תחרויות ושיפוט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1" fontAlgn="ctr">
                        <a:buNone/>
                      </a:pP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1779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2296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AD2C5-109D-0352-2559-D6F44DAAF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4E4C626B-CF27-43E7-6704-4D52DBEF9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E93E40DD-E466-86B3-153D-759498E2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172C5B4D-840B-928C-E5ED-E54BE294D362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DE7F30F0-426F-A2B8-A009-6A9BEDA863BE}"/>
              </a:ext>
            </a:extLst>
          </p:cNvPr>
          <p:cNvSpPr txBox="1"/>
          <p:nvPr/>
        </p:nvSpPr>
        <p:spPr>
          <a:xfrm>
            <a:off x="-992220" y="1072682"/>
            <a:ext cx="12284818" cy="287258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lang="he-IL" sz="2600" b="1" i="0" u="none" dirty="0">
                <a:solidFill>
                  <a:srgbClr val="00B0F0"/>
                </a:solidFill>
                <a:latin typeface="Assistant"/>
              </a:rPr>
              <a:t>* </a:t>
            </a:r>
            <a:r>
              <a:rPr sz="2600" b="1" i="0" u="none" dirty="0" err="1">
                <a:solidFill>
                  <a:srgbClr val="00B0F0"/>
                </a:solidFill>
                <a:latin typeface="Assistant"/>
              </a:rPr>
              <a:t>תחזוקת</a:t>
            </a:r>
            <a:r>
              <a:rPr sz="26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600" b="1" i="0" u="none" dirty="0" err="1">
                <a:solidFill>
                  <a:srgbClr val="00B0F0"/>
                </a:solidFill>
                <a:latin typeface="Assistant"/>
              </a:rPr>
              <a:t>דיגיטציה</a:t>
            </a:r>
            <a:r>
              <a:rPr lang="he-IL" sz="2600" b="1" i="0" u="none" dirty="0">
                <a:solidFill>
                  <a:srgbClr val="00B0F0"/>
                </a:solidFill>
                <a:latin typeface="Assistant"/>
              </a:rPr>
              <a:t>:</a:t>
            </a:r>
            <a:r>
              <a:rPr sz="26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מימון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המערכת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האינטגרטיבית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והשירותים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הדיגיטליים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החדשים</a:t>
            </a:r>
            <a:endParaRPr sz="2600" b="1" i="0" u="none" dirty="0">
              <a:latin typeface="Assistant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4FF7DE01-6754-DE05-36B6-6BE1E23FAA0C}"/>
              </a:ext>
            </a:extLst>
          </p:cNvPr>
          <p:cNvSpPr txBox="1"/>
          <p:nvPr/>
        </p:nvSpPr>
        <p:spPr>
          <a:xfrm>
            <a:off x="476658" y="1687711"/>
            <a:ext cx="10788593" cy="293798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lang="he-IL" sz="2600" b="1" i="0" u="none" dirty="0">
                <a:solidFill>
                  <a:srgbClr val="00B0F0"/>
                </a:solidFill>
                <a:latin typeface="Assistant"/>
              </a:rPr>
              <a:t>* </a:t>
            </a:r>
            <a:r>
              <a:rPr sz="2600" b="1" i="0" u="none" dirty="0" err="1">
                <a:solidFill>
                  <a:srgbClr val="00B0F0"/>
                </a:solidFill>
                <a:latin typeface="Assistant"/>
              </a:rPr>
              <a:t>צוותים</a:t>
            </a:r>
            <a:r>
              <a:rPr sz="26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600" b="1" i="0" u="none" dirty="0" err="1">
                <a:solidFill>
                  <a:srgbClr val="00B0F0"/>
                </a:solidFill>
                <a:latin typeface="Assistant"/>
              </a:rPr>
              <a:t>מקצועיים</a:t>
            </a:r>
            <a:r>
              <a:rPr lang="he-IL" sz="2600" b="1" i="0" u="none" dirty="0">
                <a:solidFill>
                  <a:srgbClr val="00B0F0"/>
                </a:solidFill>
                <a:latin typeface="Assistant"/>
              </a:rPr>
              <a:t>:</a:t>
            </a:r>
            <a:r>
              <a:rPr sz="26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תשלום</a:t>
            </a:r>
            <a:r>
              <a:rPr sz="2600" b="1" i="0" u="none" dirty="0">
                <a:latin typeface="Assistant"/>
              </a:rPr>
              <a:t> שכר </a:t>
            </a:r>
            <a:r>
              <a:rPr sz="2600" b="1" i="0" u="none" dirty="0" err="1">
                <a:latin typeface="Assistant"/>
              </a:rPr>
              <a:t>למנהלי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תחרות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ושופטים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בכל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טורניר</a:t>
            </a:r>
            <a:endParaRPr sz="2600" b="1" i="0" u="none" dirty="0">
              <a:latin typeface="Assistant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3B022253-8430-4673-F842-E93B2BD92D4C}"/>
              </a:ext>
            </a:extLst>
          </p:cNvPr>
          <p:cNvSpPr txBox="1"/>
          <p:nvPr/>
        </p:nvSpPr>
        <p:spPr>
          <a:xfrm>
            <a:off x="301557" y="2359595"/>
            <a:ext cx="10991040" cy="287258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lang="he-IL" sz="2600" b="1" i="0" u="none" dirty="0">
                <a:solidFill>
                  <a:srgbClr val="00B0F0"/>
                </a:solidFill>
                <a:latin typeface="Assistant"/>
              </a:rPr>
              <a:t>* </a:t>
            </a:r>
            <a:r>
              <a:rPr sz="2600" b="1" i="0" u="none" dirty="0" err="1">
                <a:solidFill>
                  <a:srgbClr val="00B0F0"/>
                </a:solidFill>
                <a:latin typeface="Assistant"/>
              </a:rPr>
              <a:t>תמיכה</a:t>
            </a:r>
            <a:r>
              <a:rPr sz="26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600" b="1" i="0" u="none" dirty="0" err="1">
                <a:solidFill>
                  <a:srgbClr val="00B0F0"/>
                </a:solidFill>
                <a:latin typeface="Assistant"/>
              </a:rPr>
              <a:t>בנבחרות</a:t>
            </a:r>
            <a:r>
              <a:rPr lang="he-IL" sz="2600" b="1" i="0" u="none" dirty="0">
                <a:solidFill>
                  <a:srgbClr val="00B0F0"/>
                </a:solidFill>
                <a:latin typeface="Assistant"/>
              </a:rPr>
              <a:t>:</a:t>
            </a:r>
            <a:r>
              <a:rPr sz="26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מימון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השתתפות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נבחרות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ישראל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באליפויות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אירופה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והעולם</a:t>
            </a:r>
            <a:endParaRPr sz="2600" b="1" i="0" u="none" dirty="0">
              <a:latin typeface="Assistant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3DE8937A-19B5-818C-9654-FE65AF4AA9EA}"/>
              </a:ext>
            </a:extLst>
          </p:cNvPr>
          <p:cNvSpPr txBox="1"/>
          <p:nvPr/>
        </p:nvSpPr>
        <p:spPr>
          <a:xfrm>
            <a:off x="330741" y="2965999"/>
            <a:ext cx="10933890" cy="293798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lang="he-IL" sz="2600" b="1" i="0" u="none" dirty="0">
                <a:solidFill>
                  <a:srgbClr val="00B0F0"/>
                </a:solidFill>
                <a:latin typeface="Assistant"/>
              </a:rPr>
              <a:t>* </a:t>
            </a:r>
            <a:r>
              <a:rPr sz="2600" b="1" i="0" u="none" dirty="0" err="1">
                <a:solidFill>
                  <a:srgbClr val="00B0F0"/>
                </a:solidFill>
                <a:latin typeface="Assistant"/>
              </a:rPr>
              <a:t>פיתוח</a:t>
            </a:r>
            <a:r>
              <a:rPr sz="26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600" b="1" i="0" u="none" dirty="0" err="1">
                <a:solidFill>
                  <a:srgbClr val="00B0F0"/>
                </a:solidFill>
                <a:latin typeface="Assistant"/>
              </a:rPr>
              <a:t>תשתיות</a:t>
            </a:r>
            <a:r>
              <a:rPr lang="he-IL" sz="2600" b="1" i="0" u="none" dirty="0">
                <a:solidFill>
                  <a:srgbClr val="00B0F0"/>
                </a:solidFill>
                <a:latin typeface="Assistant"/>
              </a:rPr>
              <a:t>:</a:t>
            </a:r>
            <a:r>
              <a:rPr sz="26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השקעה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בהתרחבות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לדור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הצעיר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בבתי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הספר</a:t>
            </a:r>
            <a:r>
              <a:rPr sz="2600" b="1" i="0" u="none" dirty="0">
                <a:latin typeface="Assistant"/>
              </a:rPr>
              <a:t> </a:t>
            </a:r>
            <a:r>
              <a:rPr sz="2600" b="1" i="0" u="none" dirty="0" err="1">
                <a:latin typeface="Assistant"/>
              </a:rPr>
              <a:t>ובמועדונים</a:t>
            </a:r>
            <a:endParaRPr sz="2600" b="1" i="0" u="none" dirty="0">
              <a:latin typeface="Assistant"/>
            </a:endParaRPr>
          </a:p>
        </p:txBody>
      </p:sp>
      <p:pic>
        <p:nvPicPr>
          <p:cNvPr id="13" name="Picture 6" descr="image.png">
            <a:extLst>
              <a:ext uri="{FF2B5EF4-FFF2-40B4-BE49-F238E27FC236}">
                <a16:creationId xmlns:a16="http://schemas.microsoft.com/office/drawing/2014/main" id="{772EF3B2-ACEB-FEDE-63FE-78CED66D4C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9747" y="1088388"/>
            <a:ext cx="266700" cy="219075"/>
          </a:xfrm>
          <a:prstGeom prst="rect">
            <a:avLst/>
          </a:prstGeom>
        </p:spPr>
      </p:pic>
      <p:pic>
        <p:nvPicPr>
          <p:cNvPr id="15" name="Picture 8" descr="image.png">
            <a:extLst>
              <a:ext uri="{FF2B5EF4-FFF2-40B4-BE49-F238E27FC236}">
                <a16:creationId xmlns:a16="http://schemas.microsoft.com/office/drawing/2014/main" id="{D1E4F14B-8D13-F24A-376E-628B82724E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02236" y="2359595"/>
            <a:ext cx="238125" cy="219075"/>
          </a:xfrm>
          <a:prstGeom prst="rect">
            <a:avLst/>
          </a:prstGeom>
        </p:spPr>
      </p:pic>
      <p:sp>
        <p:nvSpPr>
          <p:cNvPr id="17" name="TextBox 10">
            <a:extLst>
              <a:ext uri="{FF2B5EF4-FFF2-40B4-BE49-F238E27FC236}">
                <a16:creationId xmlns:a16="http://schemas.microsoft.com/office/drawing/2014/main" id="{4368B983-4273-F72C-7FB3-C429097543B8}"/>
              </a:ext>
            </a:extLst>
          </p:cNvPr>
          <p:cNvSpPr txBox="1"/>
          <p:nvPr/>
        </p:nvSpPr>
        <p:spPr>
          <a:xfrm>
            <a:off x="-389106" y="379672"/>
            <a:ext cx="1146143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sz="3200" b="1" i="0" u="none" dirty="0" err="1">
                <a:latin typeface="Heebo"/>
              </a:rPr>
              <a:t>נחיצות</a:t>
            </a:r>
            <a:r>
              <a:rPr sz="3200" b="1" i="0" u="none" dirty="0">
                <a:latin typeface="Heebo"/>
              </a:rPr>
              <a:t> </a:t>
            </a:r>
            <a:r>
              <a:rPr sz="3200" b="1" i="0" u="none" dirty="0" err="1">
                <a:latin typeface="Heebo"/>
              </a:rPr>
              <a:t>עדכון</a:t>
            </a:r>
            <a:r>
              <a:rPr sz="3200" b="1" i="0" u="none" dirty="0">
                <a:latin typeface="Heebo"/>
              </a:rPr>
              <a:t> </a:t>
            </a:r>
            <a:r>
              <a:rPr sz="3200" b="1" i="0" u="none" dirty="0" err="1">
                <a:latin typeface="Heebo"/>
              </a:rPr>
              <a:t>מיסי</a:t>
            </a:r>
            <a:r>
              <a:rPr sz="3200" b="1" i="0" u="none" dirty="0">
                <a:latin typeface="Heebo"/>
              </a:rPr>
              <a:t> </a:t>
            </a:r>
            <a:r>
              <a:rPr sz="3200" b="1" i="0" u="none" dirty="0" err="1">
                <a:latin typeface="Heebo"/>
              </a:rPr>
              <a:t>החבר</a:t>
            </a:r>
            <a:endParaRPr sz="3200" b="1" i="0" u="none" dirty="0">
              <a:latin typeface="Heebo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96B81C32-D691-D9D9-D958-96EAE41CEAF3}"/>
              </a:ext>
            </a:extLst>
          </p:cNvPr>
          <p:cNvSpPr/>
          <p:nvPr/>
        </p:nvSpPr>
        <p:spPr>
          <a:xfrm>
            <a:off x="11130074" y="364749"/>
            <a:ext cx="47625" cy="41136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322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6895A-C400-33D4-834C-671214356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6583D1A9-0AB8-FE41-E786-49858DF56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6BC45842-1DC3-7B9E-4A7D-ACEC1D500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3A2B52C6-9AE2-F39E-2FC3-6DA1E72B0A79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44127B2C-3948-9CDA-AAFE-6858576D425B}"/>
              </a:ext>
            </a:extLst>
          </p:cNvPr>
          <p:cNvSpPr txBox="1"/>
          <p:nvPr/>
        </p:nvSpPr>
        <p:spPr>
          <a:xfrm>
            <a:off x="2204842" y="595602"/>
            <a:ext cx="7782315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60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עיקרי</a:t>
            </a:r>
            <a:r>
              <a:rPr sz="60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sz="60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העש</a:t>
            </a:r>
            <a:r>
              <a:rPr lang="he-IL" sz="60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י</a:t>
            </a:r>
            <a:r>
              <a:rPr sz="60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יה</a:t>
            </a:r>
            <a:r>
              <a:rPr sz="60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sz="60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והחזון</a:t>
            </a:r>
            <a:endParaRPr sz="6000" b="1" i="0" u="none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C9C21DA1-5C8C-0326-4B46-BC6EEF2121E4}"/>
              </a:ext>
            </a:extLst>
          </p:cNvPr>
          <p:cNvSpPr txBox="1"/>
          <p:nvPr/>
        </p:nvSpPr>
        <p:spPr>
          <a:xfrm>
            <a:off x="359922" y="2149078"/>
            <a:ext cx="11644009" cy="1783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lang="he-IL" sz="3600" b="1" dirty="0">
                <a:latin typeface="David" panose="020E0502060401010101" pitchFamily="34" charset="-79"/>
                <a:cs typeface="David" panose="020E0502060401010101" pitchFamily="34" charset="-79"/>
              </a:rPr>
              <a:t>סקירת המהלכים המרכזיים שהנהלת ההתאחדות הובילה </a:t>
            </a:r>
          </a:p>
          <a:p>
            <a:pPr algn="ctr">
              <a:lnSpc>
                <a:spcPts val="2700"/>
              </a:lnSpc>
            </a:pPr>
            <a:r>
              <a:rPr sz="36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בחצי</a:t>
            </a:r>
            <a:r>
              <a:rPr sz="36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sz="36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השנה</a:t>
            </a:r>
            <a:r>
              <a:rPr sz="36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sz="36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האחרונה</a:t>
            </a:r>
            <a:endParaRPr lang="he-IL" sz="3600" b="1" i="0" u="none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lnSpc>
                <a:spcPts val="2700"/>
              </a:lnSpc>
            </a:pPr>
            <a:endParaRPr lang="he-IL" sz="36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lnSpc>
                <a:spcPts val="2700"/>
              </a:lnSpc>
            </a:pPr>
            <a:endParaRPr lang="he-IL" sz="36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lnSpc>
                <a:spcPts val="2700"/>
              </a:lnSpc>
            </a:pPr>
            <a:endParaRPr lang="he-IL" sz="3600" b="0" i="0" u="none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36336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FC504-E588-42C3-096A-96507606A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ADFA2F80-A6C7-EF74-11B8-E7D308307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9117EB5B-61AD-E3B0-9141-3F8DB639F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25353C5D-A66F-3AC5-DABD-44A26B369455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graphicFrame>
        <p:nvGraphicFramePr>
          <p:cNvPr id="6" name="טבלה 5">
            <a:extLst>
              <a:ext uri="{FF2B5EF4-FFF2-40B4-BE49-F238E27FC236}">
                <a16:creationId xmlns:a16="http://schemas.microsoft.com/office/drawing/2014/main" id="{338D69DD-13DD-44C6-F226-56FDAE4FF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108990"/>
              </p:ext>
            </p:extLst>
          </p:nvPr>
        </p:nvGraphicFramePr>
        <p:xfrm>
          <a:off x="1420237" y="1060314"/>
          <a:ext cx="9552563" cy="5340480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3096710">
                  <a:extLst>
                    <a:ext uri="{9D8B030D-6E8A-4147-A177-3AD203B41FA5}">
                      <a16:colId xmlns:a16="http://schemas.microsoft.com/office/drawing/2014/main" val="3158904111"/>
                    </a:ext>
                  </a:extLst>
                </a:gridCol>
                <a:gridCol w="1299044">
                  <a:extLst>
                    <a:ext uri="{9D8B030D-6E8A-4147-A177-3AD203B41FA5}">
                      <a16:colId xmlns:a16="http://schemas.microsoft.com/office/drawing/2014/main" val="2323959901"/>
                    </a:ext>
                  </a:extLst>
                </a:gridCol>
                <a:gridCol w="1535233">
                  <a:extLst>
                    <a:ext uri="{9D8B030D-6E8A-4147-A177-3AD203B41FA5}">
                      <a16:colId xmlns:a16="http://schemas.microsoft.com/office/drawing/2014/main" val="3951040122"/>
                    </a:ext>
                  </a:extLst>
                </a:gridCol>
                <a:gridCol w="3621576">
                  <a:extLst>
                    <a:ext uri="{9D8B030D-6E8A-4147-A177-3AD203B41FA5}">
                      <a16:colId xmlns:a16="http://schemas.microsoft.com/office/drawing/2014/main" val="2398325899"/>
                    </a:ext>
                  </a:extLst>
                </a:gridCol>
              </a:tblGrid>
              <a:tr h="355257">
                <a:tc gridSpan="3"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400" b="1" u="none" strike="noStrike" dirty="0">
                          <a:effectLst/>
                        </a:rPr>
                        <a:t>תשלומים </a:t>
                      </a:r>
                      <a:endParaRPr lang="he-IL" sz="14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400" u="none" strike="noStrike">
                          <a:effectLst/>
                        </a:rPr>
                        <a:t> </a:t>
                      </a:r>
                      <a:endParaRPr lang="he-IL" sz="1400" b="0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86249"/>
                  </a:ext>
                </a:extLst>
              </a:tr>
              <a:tr h="355257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400" u="none" strike="noStrike" dirty="0">
                          <a:effectLst/>
                        </a:rPr>
                        <a:t> </a:t>
                      </a:r>
                      <a:endParaRPr lang="he-IL" sz="1400" b="0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400" b="1" u="none" strike="noStrike" dirty="0">
                          <a:effectLst/>
                        </a:rPr>
                        <a:t>2025-2026</a:t>
                      </a:r>
                      <a:endParaRPr lang="he-IL" sz="14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400" b="1" u="none" strike="noStrike" dirty="0">
                          <a:effectLst/>
                        </a:rPr>
                        <a:t>2026-2027</a:t>
                      </a:r>
                      <a:endParaRPr lang="he-IL" sz="14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400" b="1" u="none" strike="noStrike" dirty="0">
                          <a:effectLst/>
                        </a:rPr>
                        <a:t>הערות </a:t>
                      </a:r>
                      <a:endParaRPr lang="he-IL" sz="14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475747"/>
                  </a:ext>
                </a:extLst>
              </a:tr>
              <a:tr h="355257"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דמי חבר שנתי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150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250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 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50630"/>
                  </a:ext>
                </a:extLst>
              </a:tr>
              <a:tr h="355257"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דמי חבר שנתי -  ד.צ 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50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125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ד.צ עד גיל 18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352645"/>
                  </a:ext>
                </a:extLst>
              </a:tr>
              <a:tr h="355257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477224"/>
                  </a:ext>
                </a:extLst>
              </a:tr>
              <a:tr h="355257"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תשלום תחרות בוגרים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40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40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 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367840"/>
                  </a:ext>
                </a:extLst>
              </a:tr>
              <a:tr h="355257"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תשלום תחרות ד.צ (טורניר רגיל)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20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25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כל תחרות 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968286"/>
                  </a:ext>
                </a:extLst>
              </a:tr>
              <a:tr h="355257"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תשלום תחרות ד.צ (טורניר ד.צ)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20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20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כל תחרות 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834752"/>
                  </a:ext>
                </a:extLst>
              </a:tr>
              <a:tr h="355257"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תשלום תחרות ותיקים ארצי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25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40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כל תחרות 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601643"/>
                  </a:ext>
                </a:extLst>
              </a:tr>
              <a:tr h="366882"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תשלום טורניר ותיקים מחוזי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25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 הרשמה מוקדמת 120 ₪ על 6 תחרויות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444474"/>
                  </a:ext>
                </a:extLst>
              </a:tr>
              <a:tr h="355257"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תשלום ליגת על 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200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400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לשני מחזורים 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477511"/>
                  </a:ext>
                </a:extLst>
              </a:tr>
              <a:tr h="355257"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תשלום ליגה לאומית 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170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340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לשני מחזורים 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7533064"/>
                  </a:ext>
                </a:extLst>
              </a:tr>
              <a:tr h="355257"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תשלום ליגה ארצית 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150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200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לשני מחזורים 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2509629"/>
                  </a:ext>
                </a:extLst>
              </a:tr>
              <a:tr h="355257"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גביע המדינה 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150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200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447090"/>
                  </a:ext>
                </a:extLst>
              </a:tr>
              <a:tr h="355257"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טורניר בכירים 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300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he-IL" sz="1800" b="1" u="none" strike="noStrike">
                          <a:effectLst/>
                        </a:rPr>
                        <a:t>400</a:t>
                      </a:r>
                      <a:endParaRPr lang="he-IL" sz="18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>
                        <a:buNone/>
                      </a:pPr>
                      <a:r>
                        <a:rPr lang="he-IL" sz="1800" b="1" u="none" strike="noStrike" dirty="0">
                          <a:effectLst/>
                        </a:rPr>
                        <a:t>לכל המחזורים </a:t>
                      </a:r>
                      <a:endParaRPr lang="he-IL" sz="18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737310"/>
                  </a:ext>
                </a:extLst>
              </a:tr>
            </a:tbl>
          </a:graphicData>
        </a:graphic>
      </p:graphicFrame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BCCAA7FD-3ECB-1BF9-272B-29FB439C6FA6}"/>
              </a:ext>
            </a:extLst>
          </p:cNvPr>
          <p:cNvSpPr txBox="1"/>
          <p:nvPr/>
        </p:nvSpPr>
        <p:spPr>
          <a:xfrm>
            <a:off x="1819071" y="165370"/>
            <a:ext cx="84976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b="1" u="sng" dirty="0"/>
              <a:t>דמי תשלום לשנת הפעילות 2026-2027</a:t>
            </a:r>
          </a:p>
        </p:txBody>
      </p:sp>
      <p:sp>
        <p:nvSpPr>
          <p:cNvPr id="9" name="מלבן: מסגרת משופעת 8">
            <a:extLst>
              <a:ext uri="{FF2B5EF4-FFF2-40B4-BE49-F238E27FC236}">
                <a16:creationId xmlns:a16="http://schemas.microsoft.com/office/drawing/2014/main" id="{11144537-8DC8-24F4-5470-74DD7AB58485}"/>
              </a:ext>
            </a:extLst>
          </p:cNvPr>
          <p:cNvSpPr/>
          <p:nvPr/>
        </p:nvSpPr>
        <p:spPr>
          <a:xfrm rot="19573271">
            <a:off x="430110" y="821980"/>
            <a:ext cx="1721001" cy="1346536"/>
          </a:xfrm>
          <a:prstGeom prst="beve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b="1" dirty="0"/>
              <a:t>8.33 ₪ לחודש תוספת</a:t>
            </a:r>
          </a:p>
        </p:txBody>
      </p:sp>
    </p:spTree>
    <p:extLst>
      <p:ext uri="{BB962C8B-B14F-4D97-AF65-F5344CB8AC3E}">
        <p14:creationId xmlns:p14="http://schemas.microsoft.com/office/powerpoint/2010/main" val="3539037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B066B-C422-2494-2A0C-05633A838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FC530678-7936-90B0-AF04-AEDF143B4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F181080C-BD0B-7716-45C6-1D8627A3C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D1F881E8-6537-9FEE-3D91-5D6A73F80C60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pic>
        <p:nvPicPr>
          <p:cNvPr id="4" name="Picture 2" descr="image.png">
            <a:extLst>
              <a:ext uri="{FF2B5EF4-FFF2-40B4-BE49-F238E27FC236}">
                <a16:creationId xmlns:a16="http://schemas.microsoft.com/office/drawing/2014/main" id="{9719B8D3-EDB9-C88A-D189-56FD155DD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8072" y="3403060"/>
            <a:ext cx="5105366" cy="711740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11D9F0D2-3994-278B-0651-5CC6175D65D2}"/>
              </a:ext>
            </a:extLst>
          </p:cNvPr>
          <p:cNvSpPr txBox="1"/>
          <p:nvPr/>
        </p:nvSpPr>
        <p:spPr>
          <a:xfrm>
            <a:off x="100722" y="950371"/>
            <a:ext cx="11601450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800" b="1" i="0" u="none" dirty="0" err="1">
                <a:latin typeface="Heebo"/>
              </a:rPr>
              <a:t>תודה</a:t>
            </a:r>
            <a:r>
              <a:rPr sz="4800" b="1" i="0" u="none" dirty="0">
                <a:latin typeface="Heebo"/>
              </a:rPr>
              <a:t> </a:t>
            </a:r>
            <a:r>
              <a:rPr sz="4800" b="1" i="0" u="none" dirty="0" err="1">
                <a:latin typeface="Heebo"/>
              </a:rPr>
              <a:t>על</a:t>
            </a:r>
            <a:r>
              <a:rPr sz="4800" b="1" i="0" u="none" dirty="0">
                <a:latin typeface="Heebo"/>
              </a:rPr>
              <a:t> </a:t>
            </a:r>
            <a:r>
              <a:rPr sz="4800" b="1" i="0" u="none" dirty="0" err="1">
                <a:latin typeface="Heebo"/>
              </a:rPr>
              <a:t>השותפות</a:t>
            </a:r>
            <a:r>
              <a:rPr lang="he-IL" sz="4800" b="1" dirty="0">
                <a:latin typeface="Heebo"/>
              </a:rPr>
              <a:t> !</a:t>
            </a:r>
            <a:endParaRPr sz="4800" b="1" i="0" u="none" dirty="0">
              <a:latin typeface="Heebo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0E0522C1-BFBA-3B76-7DF0-0DA6AB3CF285}"/>
              </a:ext>
            </a:extLst>
          </p:cNvPr>
          <p:cNvSpPr txBox="1"/>
          <p:nvPr/>
        </p:nvSpPr>
        <p:spPr>
          <a:xfrm>
            <a:off x="376947" y="1998121"/>
            <a:ext cx="11049000" cy="3645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sz="3200" b="1" i="0" u="none" dirty="0" err="1">
                <a:latin typeface="Assistant"/>
              </a:rPr>
              <a:t>יחד</a:t>
            </a:r>
            <a:r>
              <a:rPr sz="3200" b="1" i="0" u="none" dirty="0">
                <a:latin typeface="Assistant"/>
              </a:rPr>
              <a:t> </a:t>
            </a:r>
            <a:r>
              <a:rPr sz="3200" b="1" i="0" u="none" dirty="0" err="1">
                <a:latin typeface="Assistant"/>
              </a:rPr>
              <a:t>נמשיך</a:t>
            </a:r>
            <a:r>
              <a:rPr sz="3200" b="1" i="0" u="none" dirty="0">
                <a:latin typeface="Assistant"/>
              </a:rPr>
              <a:t> </a:t>
            </a:r>
            <a:r>
              <a:rPr sz="3200" b="1" i="0" u="none" dirty="0" err="1">
                <a:latin typeface="Assistant"/>
              </a:rPr>
              <a:t>להוביל</a:t>
            </a:r>
            <a:r>
              <a:rPr sz="3200" b="1" i="0" u="none" dirty="0">
                <a:latin typeface="Assistant"/>
              </a:rPr>
              <a:t> </a:t>
            </a:r>
            <a:r>
              <a:rPr sz="3200" b="1" i="0" u="none" dirty="0" err="1">
                <a:latin typeface="Assistant"/>
              </a:rPr>
              <a:t>את</a:t>
            </a:r>
            <a:r>
              <a:rPr sz="3200" b="1" i="0" u="none" dirty="0">
                <a:latin typeface="Assistant"/>
              </a:rPr>
              <a:t> </a:t>
            </a:r>
            <a:r>
              <a:rPr lang="he-IL" sz="3200" b="1" i="0" u="none" dirty="0">
                <a:latin typeface="Assistant"/>
              </a:rPr>
              <a:t>ה</a:t>
            </a:r>
            <a:r>
              <a:rPr sz="3200" b="1" i="0" u="none" dirty="0">
                <a:latin typeface="Assistant"/>
              </a:rPr>
              <a:t>פטאנק </a:t>
            </a:r>
            <a:r>
              <a:rPr sz="3200" b="1" i="0" u="none" dirty="0" err="1">
                <a:latin typeface="Assistant"/>
              </a:rPr>
              <a:t>בישראל</a:t>
            </a:r>
            <a:r>
              <a:rPr sz="3200" b="1" i="0" u="none" dirty="0">
                <a:latin typeface="Assistant"/>
              </a:rPr>
              <a:t> </a:t>
            </a:r>
            <a:r>
              <a:rPr sz="3200" b="1" i="0" u="none" dirty="0" err="1">
                <a:latin typeface="Assistant"/>
              </a:rPr>
              <a:t>לגבהים</a:t>
            </a:r>
            <a:r>
              <a:rPr sz="3200" b="1" i="0" u="none" dirty="0">
                <a:latin typeface="Assistant"/>
              </a:rPr>
              <a:t> </a:t>
            </a:r>
            <a:r>
              <a:rPr sz="3200" b="1" i="0" u="none" dirty="0" err="1">
                <a:latin typeface="Assistant"/>
              </a:rPr>
              <a:t>חדשים</a:t>
            </a:r>
            <a:endParaRPr sz="3200" b="1" i="0" u="none" dirty="0">
              <a:latin typeface="Assistant"/>
            </a:endParaRP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3C887521-FD03-5C67-54B5-04C6B0A554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275" y="164030"/>
            <a:ext cx="1266344" cy="137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03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5923E-0FB5-C4DB-AA59-B5176FA2F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E4C1C41C-72C7-C4D7-7DE1-29A9D8B36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F80D1172-A36D-68F8-CA90-4B352C82F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3697A6EE-910D-8D6E-59FE-D74714FDC463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pic>
        <p:nvPicPr>
          <p:cNvPr id="52" name="Picture 2" descr="image.png">
            <a:extLst>
              <a:ext uri="{FF2B5EF4-FFF2-40B4-BE49-F238E27FC236}">
                <a16:creationId xmlns:a16="http://schemas.microsoft.com/office/drawing/2014/main" id="{61724A7B-33B8-57B2-A5DC-094543503D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0378" y="941392"/>
            <a:ext cx="2590800" cy="2905125"/>
          </a:xfrm>
          <a:prstGeom prst="rect">
            <a:avLst/>
          </a:prstGeom>
        </p:spPr>
      </p:pic>
      <p:pic>
        <p:nvPicPr>
          <p:cNvPr id="58" name="Picture 5" descr="image.png">
            <a:extLst>
              <a:ext uri="{FF2B5EF4-FFF2-40B4-BE49-F238E27FC236}">
                <a16:creationId xmlns:a16="http://schemas.microsoft.com/office/drawing/2014/main" id="{53B4BB9D-AD76-EC59-9ABC-122CB321D4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769" y="995940"/>
            <a:ext cx="2590800" cy="2905125"/>
          </a:xfrm>
          <a:prstGeom prst="rect">
            <a:avLst/>
          </a:prstGeom>
        </p:spPr>
      </p:pic>
      <p:sp>
        <p:nvSpPr>
          <p:cNvPr id="60" name="TextBox 7">
            <a:extLst>
              <a:ext uri="{FF2B5EF4-FFF2-40B4-BE49-F238E27FC236}">
                <a16:creationId xmlns:a16="http://schemas.microsoft.com/office/drawing/2014/main" id="{422F0BBB-06F6-3E6F-C059-986CC1D4C06C}"/>
              </a:ext>
            </a:extLst>
          </p:cNvPr>
          <p:cNvSpPr txBox="1"/>
          <p:nvPr/>
        </p:nvSpPr>
        <p:spPr>
          <a:xfrm>
            <a:off x="9349871" y="1844061"/>
            <a:ext cx="2220277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575" b="1" i="0" u="none" dirty="0" err="1">
                <a:solidFill>
                  <a:srgbClr val="1E3A8A"/>
                </a:solidFill>
                <a:latin typeface="Heebo"/>
              </a:rPr>
              <a:t>הנהלה</a:t>
            </a:r>
            <a:r>
              <a:rPr sz="1575" b="1" i="0" u="none" dirty="0">
                <a:solidFill>
                  <a:srgbClr val="1E3A8A"/>
                </a:solidFill>
                <a:latin typeface="Heebo"/>
              </a:rPr>
              <a:t> </a:t>
            </a:r>
            <a:r>
              <a:rPr sz="1575" b="1" i="0" u="none" dirty="0" err="1">
                <a:solidFill>
                  <a:srgbClr val="1E3A8A"/>
                </a:solidFill>
                <a:latin typeface="Heebo"/>
              </a:rPr>
              <a:t>פעילה</a:t>
            </a:r>
            <a:endParaRPr sz="1575" b="1" i="0" u="none" dirty="0">
              <a:solidFill>
                <a:srgbClr val="1E3A8A"/>
              </a:solidFill>
              <a:latin typeface="Heebo"/>
            </a:endParaRPr>
          </a:p>
        </p:txBody>
      </p:sp>
      <p:sp>
        <p:nvSpPr>
          <p:cNvPr id="62" name="TextBox 8">
            <a:extLst>
              <a:ext uri="{FF2B5EF4-FFF2-40B4-BE49-F238E27FC236}">
                <a16:creationId xmlns:a16="http://schemas.microsoft.com/office/drawing/2014/main" id="{01C4C848-6745-E813-3BF3-92F3F8914961}"/>
              </a:ext>
            </a:extLst>
          </p:cNvPr>
          <p:cNvSpPr txBox="1"/>
          <p:nvPr/>
        </p:nvSpPr>
        <p:spPr>
          <a:xfrm>
            <a:off x="9322775" y="2180670"/>
            <a:ext cx="2220278" cy="13258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lang="he-IL" sz="1425" b="0" i="0" u="none" dirty="0">
                <a:solidFill>
                  <a:srgbClr val="334155"/>
                </a:solidFill>
                <a:latin typeface="Assistant"/>
              </a:rPr>
              <a:t>לאחר הבחירות שהתקיימו ב- </a:t>
            </a:r>
            <a:r>
              <a:rPr lang="he-IL" sz="1425" b="1" i="0" u="none" dirty="0">
                <a:solidFill>
                  <a:srgbClr val="334155"/>
                </a:solidFill>
                <a:latin typeface="Assistant"/>
              </a:rPr>
              <a:t>2/2/26</a:t>
            </a:r>
            <a:r>
              <a:rPr lang="he-IL"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קיימנו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lang="he-IL" sz="1425" b="0" i="0" u="none" dirty="0">
                <a:solidFill>
                  <a:srgbClr val="334155"/>
                </a:solidFill>
                <a:latin typeface="Assistant"/>
              </a:rPr>
              <a:t>7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ישיבות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הנהלה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סדירות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ושקופות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lang="he-IL" sz="1425" b="0" i="0" u="none" dirty="0">
                <a:solidFill>
                  <a:srgbClr val="334155"/>
                </a:solidFill>
                <a:latin typeface="Assistant"/>
              </a:rPr>
              <a:t>(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ממוצע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של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ישיבה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בחוד</a:t>
            </a:r>
            <a:r>
              <a:rPr lang="he-IL" sz="1425" b="0" i="0" u="none" dirty="0">
                <a:solidFill>
                  <a:srgbClr val="334155"/>
                </a:solidFill>
                <a:latin typeface="Assistant"/>
              </a:rPr>
              <a:t>ש)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תוך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הקפדה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על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lang="he-IL" sz="1425" dirty="0">
                <a:solidFill>
                  <a:srgbClr val="334155"/>
                </a:solidFill>
                <a:latin typeface="Assistant"/>
              </a:rPr>
              <a:t>כללי </a:t>
            </a:r>
            <a:r>
              <a:rPr lang="he-IL" sz="1425" dirty="0" err="1">
                <a:solidFill>
                  <a:srgbClr val="334155"/>
                </a:solidFill>
                <a:latin typeface="Assistant"/>
              </a:rPr>
              <a:t>מינהל</a:t>
            </a:r>
            <a:r>
              <a:rPr lang="he-IL" sz="1425" dirty="0">
                <a:solidFill>
                  <a:srgbClr val="334155"/>
                </a:solidFill>
                <a:latin typeface="Assistant"/>
              </a:rPr>
              <a:t> תקין.</a:t>
            </a:r>
            <a:endParaRPr sz="1425" b="0" i="0" u="none" dirty="0">
              <a:solidFill>
                <a:srgbClr val="334155"/>
              </a:solidFill>
              <a:latin typeface="Assistant"/>
            </a:endParaRPr>
          </a:p>
        </p:txBody>
      </p:sp>
      <p:sp>
        <p:nvSpPr>
          <p:cNvPr id="2057" name="TextBox 16">
            <a:extLst>
              <a:ext uri="{FF2B5EF4-FFF2-40B4-BE49-F238E27FC236}">
                <a16:creationId xmlns:a16="http://schemas.microsoft.com/office/drawing/2014/main" id="{5FFA6AC5-4A08-9009-F33C-22F5247A89F5}"/>
              </a:ext>
            </a:extLst>
          </p:cNvPr>
          <p:cNvSpPr txBox="1"/>
          <p:nvPr/>
        </p:nvSpPr>
        <p:spPr>
          <a:xfrm>
            <a:off x="479465" y="1874160"/>
            <a:ext cx="2220277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575" b="1" i="0" u="none" dirty="0" err="1">
                <a:solidFill>
                  <a:srgbClr val="1E3A8A"/>
                </a:solidFill>
                <a:latin typeface="Heebo"/>
              </a:rPr>
              <a:t>מנהל</a:t>
            </a:r>
            <a:r>
              <a:rPr sz="1575" b="1" i="0" u="none" dirty="0">
                <a:solidFill>
                  <a:srgbClr val="1E3A8A"/>
                </a:solidFill>
                <a:latin typeface="Heebo"/>
              </a:rPr>
              <a:t> </a:t>
            </a:r>
            <a:r>
              <a:rPr sz="1575" b="1" i="0" u="none" dirty="0" err="1">
                <a:solidFill>
                  <a:srgbClr val="1E3A8A"/>
                </a:solidFill>
                <a:latin typeface="Heebo"/>
              </a:rPr>
              <a:t>תקין</a:t>
            </a:r>
            <a:endParaRPr sz="1575" b="1" i="0" u="none" dirty="0">
              <a:solidFill>
                <a:srgbClr val="1E3A8A"/>
              </a:solidFill>
              <a:latin typeface="Heebo"/>
            </a:endParaRPr>
          </a:p>
        </p:txBody>
      </p:sp>
      <p:sp>
        <p:nvSpPr>
          <p:cNvPr id="2059" name="TextBox 17">
            <a:extLst>
              <a:ext uri="{FF2B5EF4-FFF2-40B4-BE49-F238E27FC236}">
                <a16:creationId xmlns:a16="http://schemas.microsoft.com/office/drawing/2014/main" id="{E3EFC7EE-29EE-087E-70B5-ACE81757C3E0}"/>
              </a:ext>
            </a:extLst>
          </p:cNvPr>
          <p:cNvSpPr txBox="1"/>
          <p:nvPr/>
        </p:nvSpPr>
        <p:spPr>
          <a:xfrm>
            <a:off x="410822" y="2191943"/>
            <a:ext cx="2293622" cy="5179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הגשת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דוחות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שנתיים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לרשם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העמותות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בשלב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מוקדם</a:t>
            </a:r>
            <a:r>
              <a:rPr sz="1425" b="0" i="0" u="none" dirty="0">
                <a:solidFill>
                  <a:srgbClr val="334155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rgbClr val="334155"/>
                </a:solidFill>
                <a:latin typeface="Assistant"/>
              </a:rPr>
              <a:t>מהנדרש</a:t>
            </a:r>
            <a:r>
              <a:rPr lang="he-IL" sz="1425" b="0" i="0" u="none" dirty="0">
                <a:solidFill>
                  <a:srgbClr val="334155"/>
                </a:solidFill>
                <a:latin typeface="Assistant"/>
              </a:rPr>
              <a:t>.</a:t>
            </a:r>
            <a:endParaRPr sz="1425" b="0" i="0" u="none" dirty="0">
              <a:solidFill>
                <a:srgbClr val="334155"/>
              </a:solidFill>
              <a:latin typeface="Assistant"/>
            </a:endParaRPr>
          </a:p>
        </p:txBody>
      </p:sp>
      <p:pic>
        <p:nvPicPr>
          <p:cNvPr id="2061" name="Picture 18" descr="image.png">
            <a:extLst>
              <a:ext uri="{FF2B5EF4-FFF2-40B4-BE49-F238E27FC236}">
                <a16:creationId xmlns:a16="http://schemas.microsoft.com/office/drawing/2014/main" id="{8BAF446E-9E6E-E862-A602-FC6230087E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9653" y="1288163"/>
            <a:ext cx="457200" cy="361950"/>
          </a:xfrm>
          <a:prstGeom prst="rect">
            <a:avLst/>
          </a:prstGeom>
        </p:spPr>
      </p:pic>
      <p:pic>
        <p:nvPicPr>
          <p:cNvPr id="2067" name="Picture 21" descr="image.png">
            <a:extLst>
              <a:ext uri="{FF2B5EF4-FFF2-40B4-BE49-F238E27FC236}">
                <a16:creationId xmlns:a16="http://schemas.microsoft.com/office/drawing/2014/main" id="{1A674E8C-05A5-4734-E5FC-823C11AC8D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8669" y="1327894"/>
            <a:ext cx="361950" cy="361950"/>
          </a:xfrm>
          <a:prstGeom prst="rect">
            <a:avLst/>
          </a:prstGeom>
        </p:spPr>
      </p:pic>
      <p:sp>
        <p:nvSpPr>
          <p:cNvPr id="2069" name="TextBox 22">
            <a:extLst>
              <a:ext uri="{FF2B5EF4-FFF2-40B4-BE49-F238E27FC236}">
                <a16:creationId xmlns:a16="http://schemas.microsoft.com/office/drawing/2014/main" id="{1ABD5108-4460-D0F2-D5A5-1F765D562F82}"/>
              </a:ext>
            </a:extLst>
          </p:cNvPr>
          <p:cNvSpPr txBox="1"/>
          <p:nvPr/>
        </p:nvSpPr>
        <p:spPr>
          <a:xfrm>
            <a:off x="6577493" y="302716"/>
            <a:ext cx="5006096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he-IL" sz="2700" b="1" dirty="0">
                <a:latin typeface="Heebo"/>
              </a:rPr>
              <a:t>1. </a:t>
            </a:r>
            <a:r>
              <a:rPr sz="2700" b="1" i="0" u="none" dirty="0" err="1">
                <a:latin typeface="Heebo"/>
              </a:rPr>
              <a:t>ניהול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שוטף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והסמכות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מקצועיות</a:t>
            </a:r>
            <a:endParaRPr sz="2700" b="1" i="0" u="none" dirty="0">
              <a:latin typeface="Heebo"/>
            </a:endParaRPr>
          </a:p>
        </p:txBody>
      </p:sp>
      <p:sp>
        <p:nvSpPr>
          <p:cNvPr id="2071" name="Rectangle 17">
            <a:extLst>
              <a:ext uri="{FF2B5EF4-FFF2-40B4-BE49-F238E27FC236}">
                <a16:creationId xmlns:a16="http://schemas.microsoft.com/office/drawing/2014/main" id="{8AC0185B-33C0-20CE-463B-FBC7CE0E55B2}"/>
              </a:ext>
            </a:extLst>
          </p:cNvPr>
          <p:cNvSpPr/>
          <p:nvPr/>
        </p:nvSpPr>
        <p:spPr>
          <a:xfrm>
            <a:off x="11663072" y="228106"/>
            <a:ext cx="47625" cy="41136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6" name="Picture 2" descr="image.png">
            <a:extLst>
              <a:ext uri="{FF2B5EF4-FFF2-40B4-BE49-F238E27FC236}">
                <a16:creationId xmlns:a16="http://schemas.microsoft.com/office/drawing/2014/main" id="{65B00A4F-E153-B47A-788C-EAC487BD62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45" y="941391"/>
            <a:ext cx="2732428" cy="29051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EAF372-6369-133E-58D6-05A899AF45B2}"/>
              </a:ext>
            </a:extLst>
          </p:cNvPr>
          <p:cNvSpPr txBox="1"/>
          <p:nvPr/>
        </p:nvSpPr>
        <p:spPr>
          <a:xfrm>
            <a:off x="6275749" y="1885028"/>
            <a:ext cx="2341650" cy="2423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lang="he-IL" sz="1575" b="1" dirty="0">
                <a:solidFill>
                  <a:srgbClr val="1E3A8A"/>
                </a:solidFill>
                <a:latin typeface="Heebo"/>
              </a:rPr>
              <a:t>ועדות מקצועיות</a:t>
            </a:r>
            <a:endParaRPr sz="1575" b="1" i="0" u="none" dirty="0">
              <a:solidFill>
                <a:srgbClr val="1E3A8A"/>
              </a:solidFill>
              <a:latin typeface="Heebo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F9439D6F-E9D7-06FF-DAB3-758DA2228870}"/>
              </a:ext>
            </a:extLst>
          </p:cNvPr>
          <p:cNvSpPr txBox="1"/>
          <p:nvPr/>
        </p:nvSpPr>
        <p:spPr>
          <a:xfrm>
            <a:off x="6248652" y="2221637"/>
            <a:ext cx="2341651" cy="10565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lang="he-IL" sz="1425" dirty="0">
                <a:solidFill>
                  <a:schemeClr val="bg1"/>
                </a:solidFill>
                <a:latin typeface="Assistant"/>
              </a:rPr>
              <a:t>הקמנו 10 ועדות שונות לניהול ההתאחדות מתוך רצון לצרף עוד שותפים ולקחת חלק בהובלת ההתאחדות</a:t>
            </a:r>
            <a:endParaRPr sz="1425" b="0" i="0" u="none" dirty="0">
              <a:solidFill>
                <a:schemeClr val="bg1"/>
              </a:solidFill>
              <a:latin typeface="Assistant"/>
            </a:endParaRPr>
          </a:p>
        </p:txBody>
      </p:sp>
      <p:pic>
        <p:nvPicPr>
          <p:cNvPr id="12" name="Picture 18" descr="image.png">
            <a:extLst>
              <a:ext uri="{FF2B5EF4-FFF2-40B4-BE49-F238E27FC236}">
                <a16:creationId xmlns:a16="http://schemas.microsoft.com/office/drawing/2014/main" id="{F9F7E136-EF9A-21FB-AAC2-31A77088AC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1910" y="1329130"/>
            <a:ext cx="482193" cy="361950"/>
          </a:xfrm>
          <a:prstGeom prst="rect">
            <a:avLst/>
          </a:prstGeom>
        </p:spPr>
      </p:pic>
      <p:pic>
        <p:nvPicPr>
          <p:cNvPr id="14" name="Picture 4" descr="image.png">
            <a:extLst>
              <a:ext uri="{FF2B5EF4-FFF2-40B4-BE49-F238E27FC236}">
                <a16:creationId xmlns:a16="http://schemas.microsoft.com/office/drawing/2014/main" id="{28BD2869-4528-E474-BC26-D17D9AFEDC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8691" y="966756"/>
            <a:ext cx="2590800" cy="2905125"/>
          </a:xfrm>
          <a:prstGeom prst="rect">
            <a:avLst/>
          </a:prstGeom>
        </p:spPr>
      </p:pic>
      <p:sp>
        <p:nvSpPr>
          <p:cNvPr id="16" name="TextBox 13">
            <a:extLst>
              <a:ext uri="{FF2B5EF4-FFF2-40B4-BE49-F238E27FC236}">
                <a16:creationId xmlns:a16="http://schemas.microsoft.com/office/drawing/2014/main" id="{9F41BC19-DE63-0816-CE4D-9E090BB4A309}"/>
              </a:ext>
            </a:extLst>
          </p:cNvPr>
          <p:cNvSpPr txBox="1"/>
          <p:nvPr/>
        </p:nvSpPr>
        <p:spPr>
          <a:xfrm>
            <a:off x="3460135" y="1864838"/>
            <a:ext cx="2220277" cy="2423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lang="he-IL" sz="1575" b="1" i="0" u="none" dirty="0">
                <a:solidFill>
                  <a:srgbClr val="1E3A8A"/>
                </a:solidFill>
                <a:latin typeface="Heebo"/>
              </a:rPr>
              <a:t>שקיפות</a:t>
            </a:r>
            <a:endParaRPr sz="1575" b="1" i="0" u="none" dirty="0">
              <a:solidFill>
                <a:srgbClr val="1E3A8A"/>
              </a:solidFill>
              <a:latin typeface="Heebo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AC8F9FDC-0365-D42A-5CF7-2F842D1BA2E3}"/>
              </a:ext>
            </a:extLst>
          </p:cNvPr>
          <p:cNvSpPr txBox="1"/>
          <p:nvPr/>
        </p:nvSpPr>
        <p:spPr>
          <a:xfrm>
            <a:off x="3520918" y="2170790"/>
            <a:ext cx="2114550" cy="78726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lang="he-IL" sz="1425" dirty="0">
                <a:solidFill>
                  <a:srgbClr val="334155"/>
                </a:solidFill>
                <a:latin typeface="Assistant"/>
              </a:rPr>
              <a:t>פרסום פרוטוקולים של ישיבות ההנהלה </a:t>
            </a:r>
            <a:r>
              <a:rPr lang="he-IL" sz="1425" dirty="0" err="1">
                <a:solidFill>
                  <a:srgbClr val="334155"/>
                </a:solidFill>
                <a:latin typeface="Assistant"/>
              </a:rPr>
              <a:t>והאסיפה</a:t>
            </a:r>
            <a:r>
              <a:rPr lang="he-IL" sz="1425" dirty="0">
                <a:solidFill>
                  <a:srgbClr val="334155"/>
                </a:solidFill>
                <a:latin typeface="Assistant"/>
              </a:rPr>
              <a:t> הכללית באתר הבית.</a:t>
            </a:r>
            <a:endParaRPr sz="1425" b="0" i="0" u="none" dirty="0">
              <a:solidFill>
                <a:srgbClr val="334155"/>
              </a:solidFill>
              <a:latin typeface="Assistant"/>
            </a:endParaRPr>
          </a:p>
        </p:txBody>
      </p:sp>
      <p:pic>
        <p:nvPicPr>
          <p:cNvPr id="20" name="Picture 20" descr="image.png">
            <a:extLst>
              <a:ext uri="{FF2B5EF4-FFF2-40B4-BE49-F238E27FC236}">
                <a16:creationId xmlns:a16="http://schemas.microsoft.com/office/drawing/2014/main" id="{28F1F9B1-ADE4-1FB2-EED3-4D2D093B36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5668" y="1311951"/>
            <a:ext cx="457200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77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3BF28-1F22-D93E-7DD0-EF1E77CF8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66CA7FCE-7E2C-1A05-6F7C-ED3B84CB0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FE2CB84B-37A4-F5AB-4A55-E0502090D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BECACB4A-9C09-A59C-6ADA-1A40DFCF56CD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pic>
        <p:nvPicPr>
          <p:cNvPr id="54" name="Picture 3" descr="image.png">
            <a:extLst>
              <a:ext uri="{FF2B5EF4-FFF2-40B4-BE49-F238E27FC236}">
                <a16:creationId xmlns:a16="http://schemas.microsoft.com/office/drawing/2014/main" id="{7F180E11-057E-DF92-8532-0743304E09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552" y="981480"/>
            <a:ext cx="2590800" cy="2905125"/>
          </a:xfrm>
          <a:prstGeom prst="rect">
            <a:avLst/>
          </a:prstGeom>
        </p:spPr>
      </p:pic>
      <p:pic>
        <p:nvPicPr>
          <p:cNvPr id="56" name="Picture 4" descr="image.png">
            <a:extLst>
              <a:ext uri="{FF2B5EF4-FFF2-40B4-BE49-F238E27FC236}">
                <a16:creationId xmlns:a16="http://schemas.microsoft.com/office/drawing/2014/main" id="{110A4C20-289B-A118-33C8-43AAC0E069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4427" y="995940"/>
            <a:ext cx="2590800" cy="2905125"/>
          </a:xfrm>
          <a:prstGeom prst="rect">
            <a:avLst/>
          </a:prstGeom>
        </p:spPr>
      </p:pic>
      <p:pic>
        <p:nvPicPr>
          <p:cNvPr id="58" name="Picture 5" descr="image.png">
            <a:extLst>
              <a:ext uri="{FF2B5EF4-FFF2-40B4-BE49-F238E27FC236}">
                <a16:creationId xmlns:a16="http://schemas.microsoft.com/office/drawing/2014/main" id="{B97313B5-A60A-7F50-934D-AC02ED4232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648" y="995940"/>
            <a:ext cx="4146657" cy="2905125"/>
          </a:xfrm>
          <a:prstGeom prst="rect">
            <a:avLst/>
          </a:prstGeom>
        </p:spPr>
      </p:pic>
      <p:sp>
        <p:nvSpPr>
          <p:cNvPr id="2048" name="TextBox 10">
            <a:extLst>
              <a:ext uri="{FF2B5EF4-FFF2-40B4-BE49-F238E27FC236}">
                <a16:creationId xmlns:a16="http://schemas.microsoft.com/office/drawing/2014/main" id="{FCBF93AC-A47A-0851-F077-A8B2B63D81E0}"/>
              </a:ext>
            </a:extLst>
          </p:cNvPr>
          <p:cNvSpPr txBox="1"/>
          <p:nvPr/>
        </p:nvSpPr>
        <p:spPr>
          <a:xfrm>
            <a:off x="8641949" y="1829844"/>
            <a:ext cx="2220277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575" b="1" i="0" u="none" dirty="0" err="1">
                <a:solidFill>
                  <a:srgbClr val="1E3A8A"/>
                </a:solidFill>
                <a:latin typeface="Heebo"/>
              </a:rPr>
              <a:t>הכשרות</a:t>
            </a:r>
            <a:r>
              <a:rPr sz="1575" b="1" i="0" u="none" dirty="0">
                <a:solidFill>
                  <a:srgbClr val="1E3A8A"/>
                </a:solidFill>
                <a:latin typeface="Heebo"/>
              </a:rPr>
              <a:t> </a:t>
            </a:r>
            <a:r>
              <a:rPr sz="1575" b="1" i="0" u="none" dirty="0" err="1">
                <a:solidFill>
                  <a:srgbClr val="1E3A8A"/>
                </a:solidFill>
                <a:latin typeface="Heebo"/>
              </a:rPr>
              <a:t>מקצועיות</a:t>
            </a:r>
            <a:endParaRPr sz="1575" b="1" i="0" u="none" dirty="0">
              <a:solidFill>
                <a:srgbClr val="1E3A8A"/>
              </a:solidFill>
              <a:latin typeface="Heebo"/>
            </a:endParaRPr>
          </a:p>
        </p:txBody>
      </p:sp>
      <p:sp>
        <p:nvSpPr>
          <p:cNvPr id="2051" name="TextBox 11">
            <a:extLst>
              <a:ext uri="{FF2B5EF4-FFF2-40B4-BE49-F238E27FC236}">
                <a16:creationId xmlns:a16="http://schemas.microsoft.com/office/drawing/2014/main" id="{FA4F0860-6372-FDFD-FB1B-60B498108CC4}"/>
              </a:ext>
            </a:extLst>
          </p:cNvPr>
          <p:cNvSpPr txBox="1"/>
          <p:nvPr/>
        </p:nvSpPr>
        <p:spPr>
          <a:xfrm>
            <a:off x="8641949" y="2181846"/>
            <a:ext cx="2220278" cy="78726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lang="he-IL" sz="1425" b="0" i="0" u="none" dirty="0">
                <a:solidFill>
                  <a:schemeClr val="bg1"/>
                </a:solidFill>
                <a:latin typeface="Assistant"/>
              </a:rPr>
              <a:t>ל</a:t>
            </a:r>
            <a:r>
              <a:rPr sz="1425" b="0" i="0" u="none" dirty="0" err="1">
                <a:solidFill>
                  <a:schemeClr val="bg1"/>
                </a:solidFill>
                <a:latin typeface="Assistant"/>
              </a:rPr>
              <a:t>העלאת</a:t>
            </a:r>
            <a:r>
              <a:rPr sz="1425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chemeClr val="bg1"/>
                </a:solidFill>
                <a:latin typeface="Assistant"/>
              </a:rPr>
              <a:t>הרמה</a:t>
            </a:r>
            <a:r>
              <a:rPr sz="1425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lang="he-IL" sz="1425" b="0" i="0" u="none" dirty="0">
                <a:solidFill>
                  <a:schemeClr val="bg1"/>
                </a:solidFill>
                <a:latin typeface="Assistant"/>
              </a:rPr>
              <a:t>המקצועית של </a:t>
            </a:r>
            <a:r>
              <a:rPr sz="1425" b="0" i="0" u="none" dirty="0" err="1">
                <a:solidFill>
                  <a:schemeClr val="bg1"/>
                </a:solidFill>
                <a:latin typeface="Assistant"/>
              </a:rPr>
              <a:t>ענף</a:t>
            </a:r>
            <a:r>
              <a:rPr sz="1425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lang="he-IL" sz="1425" b="0" i="0" u="none" dirty="0">
                <a:solidFill>
                  <a:schemeClr val="bg1"/>
                </a:solidFill>
                <a:latin typeface="Assistant"/>
              </a:rPr>
              <a:t>הפטאנק </a:t>
            </a:r>
            <a:r>
              <a:rPr lang="he-IL" sz="1425" dirty="0">
                <a:solidFill>
                  <a:schemeClr val="bg1"/>
                </a:solidFill>
                <a:latin typeface="Assistant"/>
              </a:rPr>
              <a:t>קיימנו</a:t>
            </a:r>
            <a:r>
              <a:rPr sz="1425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chemeClr val="bg1"/>
                </a:solidFill>
                <a:latin typeface="Assistant"/>
              </a:rPr>
              <a:t>קורס</a:t>
            </a:r>
            <a:r>
              <a:rPr sz="1425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chemeClr val="bg1"/>
                </a:solidFill>
                <a:latin typeface="Assistant"/>
              </a:rPr>
              <a:t>שיפוט</a:t>
            </a:r>
            <a:r>
              <a:rPr sz="1425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chemeClr val="bg1"/>
                </a:solidFill>
                <a:latin typeface="Assistant"/>
              </a:rPr>
              <a:t>וקורס</a:t>
            </a:r>
            <a:r>
              <a:rPr sz="1425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chemeClr val="bg1"/>
                </a:solidFill>
                <a:latin typeface="Assistant"/>
              </a:rPr>
              <a:t>מנהלי</a:t>
            </a:r>
            <a:r>
              <a:rPr sz="1425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425" b="0" i="0" u="none" dirty="0" err="1">
                <a:solidFill>
                  <a:schemeClr val="bg1"/>
                </a:solidFill>
                <a:latin typeface="Assistant"/>
              </a:rPr>
              <a:t>תחרות</a:t>
            </a:r>
            <a:r>
              <a:rPr lang="he-IL" sz="1425" b="0" i="0" u="none" dirty="0">
                <a:solidFill>
                  <a:schemeClr val="bg1"/>
                </a:solidFill>
                <a:latin typeface="Assistant"/>
              </a:rPr>
              <a:t> במחוז צפון.</a:t>
            </a:r>
            <a:endParaRPr sz="1425" b="0" i="0" u="none" dirty="0">
              <a:solidFill>
                <a:schemeClr val="bg1"/>
              </a:solidFill>
              <a:latin typeface="Assistant"/>
            </a:endParaRPr>
          </a:p>
        </p:txBody>
      </p:sp>
      <p:sp>
        <p:nvSpPr>
          <p:cNvPr id="2053" name="TextBox 13">
            <a:extLst>
              <a:ext uri="{FF2B5EF4-FFF2-40B4-BE49-F238E27FC236}">
                <a16:creationId xmlns:a16="http://schemas.microsoft.com/office/drawing/2014/main" id="{0C9790B1-4FE3-6492-8311-01008BB786EB}"/>
              </a:ext>
            </a:extLst>
          </p:cNvPr>
          <p:cNvSpPr txBox="1"/>
          <p:nvPr/>
        </p:nvSpPr>
        <p:spPr>
          <a:xfrm>
            <a:off x="5755871" y="1894022"/>
            <a:ext cx="2220277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575" b="1" i="0" u="none" dirty="0" err="1">
                <a:solidFill>
                  <a:srgbClr val="1E3A8A"/>
                </a:solidFill>
                <a:latin typeface="Heebo"/>
              </a:rPr>
              <a:t>שיפוט</a:t>
            </a:r>
            <a:r>
              <a:rPr sz="1575" b="1" i="0" u="none" dirty="0">
                <a:solidFill>
                  <a:srgbClr val="1E3A8A"/>
                </a:solidFill>
                <a:latin typeface="Heebo"/>
              </a:rPr>
              <a:t> </a:t>
            </a:r>
            <a:r>
              <a:rPr sz="1575" b="1" i="0" u="none" dirty="0" err="1">
                <a:solidFill>
                  <a:srgbClr val="1E3A8A"/>
                </a:solidFill>
                <a:latin typeface="Heebo"/>
              </a:rPr>
              <a:t>בתשלום</a:t>
            </a:r>
            <a:endParaRPr sz="1575" b="1" i="0" u="none" dirty="0">
              <a:solidFill>
                <a:srgbClr val="1E3A8A"/>
              </a:solidFill>
              <a:latin typeface="Heebo"/>
            </a:endParaRPr>
          </a:p>
        </p:txBody>
      </p:sp>
      <p:sp>
        <p:nvSpPr>
          <p:cNvPr id="2055" name="TextBox 14">
            <a:extLst>
              <a:ext uri="{FF2B5EF4-FFF2-40B4-BE49-F238E27FC236}">
                <a16:creationId xmlns:a16="http://schemas.microsoft.com/office/drawing/2014/main" id="{0C55127A-7A0F-22F1-641D-06FD5F6183D3}"/>
              </a:ext>
            </a:extLst>
          </p:cNvPr>
          <p:cNvSpPr txBox="1"/>
          <p:nvPr/>
        </p:nvSpPr>
        <p:spPr>
          <a:xfrm>
            <a:off x="5816654" y="2199974"/>
            <a:ext cx="2114550" cy="7930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sz="1600" b="0" i="0" u="none" dirty="0" err="1">
                <a:solidFill>
                  <a:schemeClr val="bg1"/>
                </a:solidFill>
                <a:latin typeface="Assistant"/>
              </a:rPr>
              <a:t>הצבת</a:t>
            </a:r>
            <a:r>
              <a:rPr sz="1600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600" b="0" i="0" u="none" dirty="0" err="1">
                <a:solidFill>
                  <a:schemeClr val="bg1"/>
                </a:solidFill>
                <a:latin typeface="Assistant"/>
              </a:rPr>
              <a:t>מנהל</a:t>
            </a:r>
            <a:r>
              <a:rPr sz="1600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600" b="0" i="0" u="none" dirty="0" err="1">
                <a:solidFill>
                  <a:schemeClr val="bg1"/>
                </a:solidFill>
                <a:latin typeface="Assistant"/>
              </a:rPr>
              <a:t>תחרות</a:t>
            </a:r>
            <a:r>
              <a:rPr sz="1600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600" b="0" i="0" u="none" dirty="0" err="1">
                <a:solidFill>
                  <a:schemeClr val="bg1"/>
                </a:solidFill>
                <a:latin typeface="Assistant"/>
              </a:rPr>
              <a:t>ושופט</a:t>
            </a:r>
            <a:r>
              <a:rPr sz="1600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600" b="0" i="0" u="none" dirty="0" err="1">
                <a:solidFill>
                  <a:schemeClr val="bg1"/>
                </a:solidFill>
                <a:latin typeface="Assistant"/>
              </a:rPr>
              <a:t>בשכר</a:t>
            </a:r>
            <a:r>
              <a:rPr sz="1600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600" b="0" i="0" u="none" dirty="0" err="1">
                <a:solidFill>
                  <a:schemeClr val="bg1"/>
                </a:solidFill>
                <a:latin typeface="Assistant"/>
              </a:rPr>
              <a:t>בכל</a:t>
            </a:r>
            <a:r>
              <a:rPr sz="1600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600" b="0" i="0" u="none" dirty="0" err="1">
                <a:solidFill>
                  <a:schemeClr val="bg1"/>
                </a:solidFill>
                <a:latin typeface="Assistant"/>
              </a:rPr>
              <a:t>טורניר</a:t>
            </a:r>
            <a:r>
              <a:rPr sz="1600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600" b="0" i="0" u="none" dirty="0" err="1">
                <a:solidFill>
                  <a:schemeClr val="bg1"/>
                </a:solidFill>
                <a:latin typeface="Assistant"/>
              </a:rPr>
              <a:t>להבטחת</a:t>
            </a:r>
            <a:r>
              <a:rPr sz="1600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600" b="0" i="0" u="none" dirty="0" err="1">
                <a:solidFill>
                  <a:schemeClr val="bg1"/>
                </a:solidFill>
                <a:latin typeface="Assistant"/>
              </a:rPr>
              <a:t>הוגנות</a:t>
            </a:r>
            <a:r>
              <a:rPr sz="1600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600" b="0" i="0" u="none" dirty="0" err="1">
                <a:solidFill>
                  <a:schemeClr val="bg1"/>
                </a:solidFill>
                <a:latin typeface="Assistant"/>
              </a:rPr>
              <a:t>ומקצועיות</a:t>
            </a:r>
            <a:r>
              <a:rPr sz="1600" b="0" i="0" u="none" dirty="0">
                <a:solidFill>
                  <a:schemeClr val="bg1"/>
                </a:solidFill>
                <a:latin typeface="Assistant"/>
              </a:rPr>
              <a:t> </a:t>
            </a:r>
            <a:r>
              <a:rPr sz="1600" b="0" i="0" u="none" dirty="0" err="1">
                <a:solidFill>
                  <a:schemeClr val="bg1"/>
                </a:solidFill>
                <a:latin typeface="Assistant"/>
              </a:rPr>
              <a:t>מרבית</a:t>
            </a:r>
            <a:r>
              <a:rPr lang="he-IL" sz="1600" b="0" i="0" u="none" dirty="0">
                <a:solidFill>
                  <a:schemeClr val="bg1"/>
                </a:solidFill>
                <a:latin typeface="Assistant"/>
              </a:rPr>
              <a:t>.</a:t>
            </a:r>
            <a:endParaRPr sz="1600" b="0" i="0" u="none" dirty="0">
              <a:solidFill>
                <a:schemeClr val="bg1"/>
              </a:solidFill>
              <a:latin typeface="Assistant"/>
            </a:endParaRPr>
          </a:p>
        </p:txBody>
      </p:sp>
      <p:pic>
        <p:nvPicPr>
          <p:cNvPr id="2063" name="Picture 19" descr="image.png">
            <a:extLst>
              <a:ext uri="{FF2B5EF4-FFF2-40B4-BE49-F238E27FC236}">
                <a16:creationId xmlns:a16="http://schemas.microsoft.com/office/drawing/2014/main" id="{DC8989B5-93F5-BA7C-4ACD-81D5445D0E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7877" y="1307265"/>
            <a:ext cx="457200" cy="361950"/>
          </a:xfrm>
          <a:prstGeom prst="rect">
            <a:avLst/>
          </a:prstGeom>
        </p:spPr>
      </p:pic>
      <p:pic>
        <p:nvPicPr>
          <p:cNvPr id="2065" name="Picture 20" descr="image.png">
            <a:extLst>
              <a:ext uri="{FF2B5EF4-FFF2-40B4-BE49-F238E27FC236}">
                <a16:creationId xmlns:a16="http://schemas.microsoft.com/office/drawing/2014/main" id="{2A5F85DB-715B-A64D-B034-6470570C65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1404" y="1341135"/>
            <a:ext cx="457200" cy="361950"/>
          </a:xfrm>
          <a:prstGeom prst="rect">
            <a:avLst/>
          </a:prstGeom>
        </p:spPr>
      </p:pic>
      <p:pic>
        <p:nvPicPr>
          <p:cNvPr id="2067" name="Picture 21" descr="image.png">
            <a:extLst>
              <a:ext uri="{FF2B5EF4-FFF2-40B4-BE49-F238E27FC236}">
                <a16:creationId xmlns:a16="http://schemas.microsoft.com/office/drawing/2014/main" id="{36207CDB-16E6-5BC8-ADA0-D3DAE7E114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4405" y="1327894"/>
            <a:ext cx="361950" cy="361950"/>
          </a:xfrm>
          <a:prstGeom prst="rect">
            <a:avLst/>
          </a:prstGeom>
        </p:spPr>
      </p:pic>
      <p:sp>
        <p:nvSpPr>
          <p:cNvPr id="2069" name="TextBox 22">
            <a:extLst>
              <a:ext uri="{FF2B5EF4-FFF2-40B4-BE49-F238E27FC236}">
                <a16:creationId xmlns:a16="http://schemas.microsoft.com/office/drawing/2014/main" id="{13CE24A1-D772-CA24-8EA0-6592ADF1BA14}"/>
              </a:ext>
            </a:extLst>
          </p:cNvPr>
          <p:cNvSpPr txBox="1"/>
          <p:nvPr/>
        </p:nvSpPr>
        <p:spPr>
          <a:xfrm>
            <a:off x="6460757" y="302716"/>
            <a:ext cx="5006096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he-IL" sz="2700" b="1" dirty="0">
                <a:latin typeface="Heebo"/>
              </a:rPr>
              <a:t>1. </a:t>
            </a:r>
            <a:r>
              <a:rPr sz="2700" b="1" i="0" u="none" dirty="0" err="1">
                <a:latin typeface="Heebo"/>
              </a:rPr>
              <a:t>ניהול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שוטף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והסמכות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מקצועיות</a:t>
            </a:r>
            <a:endParaRPr sz="2700" b="1" i="0" u="none" dirty="0">
              <a:latin typeface="Heebo"/>
            </a:endParaRPr>
          </a:p>
        </p:txBody>
      </p:sp>
      <p:sp>
        <p:nvSpPr>
          <p:cNvPr id="2071" name="Rectangle 17">
            <a:extLst>
              <a:ext uri="{FF2B5EF4-FFF2-40B4-BE49-F238E27FC236}">
                <a16:creationId xmlns:a16="http://schemas.microsoft.com/office/drawing/2014/main" id="{1272D586-4EF7-556E-6957-9307BACBAA41}"/>
              </a:ext>
            </a:extLst>
          </p:cNvPr>
          <p:cNvSpPr/>
          <p:nvPr/>
        </p:nvSpPr>
        <p:spPr>
          <a:xfrm>
            <a:off x="11546336" y="228106"/>
            <a:ext cx="47625" cy="41136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36E709A1-D3E9-68DD-82F8-0837EBE08F4E}"/>
              </a:ext>
            </a:extLst>
          </p:cNvPr>
          <p:cNvSpPr txBox="1"/>
          <p:nvPr/>
        </p:nvSpPr>
        <p:spPr>
          <a:xfrm>
            <a:off x="8641948" y="3236517"/>
            <a:ext cx="2220277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lang="he-IL" sz="1575" b="1" dirty="0">
                <a:solidFill>
                  <a:srgbClr val="FF0000"/>
                </a:solidFill>
                <a:latin typeface="Heebo"/>
              </a:rPr>
              <a:t>קורס מדריכים – יצא קול קורא בקרוב</a:t>
            </a:r>
            <a:endParaRPr sz="1575" b="1" i="0" u="none" dirty="0">
              <a:solidFill>
                <a:srgbClr val="FF0000"/>
              </a:solidFill>
              <a:latin typeface="Heebo"/>
            </a:endParaRP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5549254D-5591-3453-2007-4A3078705573}"/>
              </a:ext>
            </a:extLst>
          </p:cNvPr>
          <p:cNvSpPr txBox="1"/>
          <p:nvPr/>
        </p:nvSpPr>
        <p:spPr>
          <a:xfrm>
            <a:off x="2647505" y="1829844"/>
            <a:ext cx="2220277" cy="2423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lang="he-IL" sz="1575" b="1" i="0" u="none" dirty="0">
                <a:solidFill>
                  <a:srgbClr val="1E3A8A"/>
                </a:solidFill>
                <a:latin typeface="Heebo"/>
              </a:rPr>
              <a:t>גיוס משאבים - טופס 46 א'</a:t>
            </a:r>
            <a:endParaRPr sz="1575" b="1" i="0" u="none" dirty="0">
              <a:solidFill>
                <a:srgbClr val="1E3A8A"/>
              </a:solidFill>
              <a:latin typeface="Heebo"/>
            </a:endParaRP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A5D270AA-4775-BE9F-AB9F-BC3EF1022C72}"/>
              </a:ext>
            </a:extLst>
          </p:cNvPr>
          <p:cNvSpPr txBox="1"/>
          <p:nvPr/>
        </p:nvSpPr>
        <p:spPr>
          <a:xfrm>
            <a:off x="1224047" y="2147244"/>
            <a:ext cx="3652308" cy="16009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lang="he-IL" sz="1600" b="1" dirty="0">
                <a:solidFill>
                  <a:schemeClr val="bg1"/>
                </a:solidFill>
              </a:rPr>
              <a:t>טופס 46א'</a:t>
            </a:r>
            <a:r>
              <a:rPr lang="he-IL" sz="1600" dirty="0">
                <a:solidFill>
                  <a:schemeClr val="bg1"/>
                </a:solidFill>
              </a:rPr>
              <a:t> הוא אישור ממס הכנסה המעניק לתורמים למוסד ציבורי מוכר זיכוי במס בגובה 35% מסכום התרומה. </a:t>
            </a:r>
          </a:p>
          <a:p>
            <a:pPr algn="r">
              <a:lnSpc>
                <a:spcPts val="2137"/>
              </a:lnSpc>
            </a:pPr>
            <a:r>
              <a:rPr lang="he-IL" sz="1600" dirty="0">
                <a:solidFill>
                  <a:schemeClr val="bg1"/>
                </a:solidFill>
              </a:rPr>
              <a:t>הטופס מאפשר לעמותה לשמש כ"מוסד מוכר" ולעודד תרומות באמצעות הצעת הטבת המס הזו לתורמיה.</a:t>
            </a:r>
            <a:endParaRPr sz="1425" b="0" i="0" u="none" dirty="0">
              <a:solidFill>
                <a:schemeClr val="bg1"/>
              </a:solidFill>
              <a:latin typeface="Assistant"/>
            </a:endParaRPr>
          </a:p>
        </p:txBody>
      </p:sp>
    </p:spTree>
    <p:extLst>
      <p:ext uri="{BB962C8B-B14F-4D97-AF65-F5344CB8AC3E}">
        <p14:creationId xmlns:p14="http://schemas.microsoft.com/office/powerpoint/2010/main" val="2769050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275D5-63C5-1494-949E-87FDDA789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2F33B02C-4A24-51E2-F7FD-3FDA2E945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4CE77D17-B551-3287-509C-62D3F0042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623FB384-F962-6559-DFAF-B2EC4B578A2B}"/>
              </a:ext>
            </a:extLst>
          </p:cNvPr>
          <p:cNvSpPr/>
          <p:nvPr/>
        </p:nvSpPr>
        <p:spPr>
          <a:xfrm>
            <a:off x="10316709" y="0"/>
            <a:ext cx="909010" cy="1332690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CFBFA7-4C4C-869B-C375-FBBC447E32E2}"/>
              </a:ext>
            </a:extLst>
          </p:cNvPr>
          <p:cNvSpPr txBox="1"/>
          <p:nvPr/>
        </p:nvSpPr>
        <p:spPr>
          <a:xfrm>
            <a:off x="8296071" y="1125972"/>
            <a:ext cx="2730635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1" i="0" u="none" dirty="0" err="1">
                <a:latin typeface="Heebo"/>
              </a:rPr>
              <a:t>משנים</a:t>
            </a:r>
            <a:r>
              <a:rPr b="1" i="0" u="none" dirty="0">
                <a:latin typeface="Heebo"/>
              </a:rPr>
              <a:t> </a:t>
            </a:r>
            <a:r>
              <a:rPr b="1" i="0" u="none" dirty="0" err="1">
                <a:latin typeface="Heebo"/>
              </a:rPr>
              <a:t>מציאות</a:t>
            </a:r>
            <a:r>
              <a:rPr b="1" i="0" u="none" dirty="0">
                <a:latin typeface="Heebo"/>
              </a:rPr>
              <a:t> </a:t>
            </a:r>
            <a:r>
              <a:rPr b="1" i="0" u="none" dirty="0" err="1">
                <a:latin typeface="Heebo"/>
              </a:rPr>
              <a:t>בענף</a:t>
            </a:r>
            <a:r>
              <a:rPr b="1" i="0" u="none" dirty="0">
                <a:latin typeface="Heebo"/>
              </a:rPr>
              <a:t> </a:t>
            </a:r>
            <a:r>
              <a:rPr b="1" i="0" u="none" dirty="0" err="1">
                <a:latin typeface="Heebo"/>
              </a:rPr>
              <a:t>הפטאנק</a:t>
            </a:r>
            <a:endParaRPr b="1" i="0" u="none" dirty="0">
              <a:latin typeface="Heebo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93007CCA-5FFA-9C38-4D4E-78CDD799B6E1}"/>
              </a:ext>
            </a:extLst>
          </p:cNvPr>
          <p:cNvSpPr txBox="1"/>
          <p:nvPr/>
        </p:nvSpPr>
        <p:spPr>
          <a:xfrm>
            <a:off x="977027" y="1682131"/>
            <a:ext cx="10047455" cy="2806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lang="he-IL" sz="2400" b="1" dirty="0">
                <a:latin typeface="Assistant"/>
              </a:rPr>
              <a:t>ה</a:t>
            </a:r>
            <a:r>
              <a:rPr sz="2400" b="1" i="0" u="none" dirty="0" err="1">
                <a:latin typeface="Assistant"/>
              </a:rPr>
              <a:t>ובלנו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מהלך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מקיף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לחידוש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פני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ההתאחדות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והנגשתה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לעידן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המודרנ</a:t>
            </a:r>
            <a:r>
              <a:rPr lang="he-IL" sz="2400" b="1" i="0" u="none" dirty="0">
                <a:latin typeface="Assistant"/>
              </a:rPr>
              <a:t>י</a:t>
            </a:r>
            <a:endParaRPr sz="2400" b="1" i="0" u="none" dirty="0">
              <a:latin typeface="Assistant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6D000754-B954-EE29-E054-7D067EC3BF30}"/>
              </a:ext>
            </a:extLst>
          </p:cNvPr>
          <p:cNvSpPr txBox="1"/>
          <p:nvPr/>
        </p:nvSpPr>
        <p:spPr>
          <a:xfrm>
            <a:off x="184827" y="2174665"/>
            <a:ext cx="10915446" cy="2806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lang="he-IL" sz="2400" b="1" i="0" u="none" dirty="0">
                <a:latin typeface="Assistant"/>
              </a:rPr>
              <a:t> </a:t>
            </a:r>
            <a:r>
              <a:rPr sz="2400" b="1" i="0" u="none" dirty="0" err="1">
                <a:solidFill>
                  <a:srgbClr val="00B0F0"/>
                </a:solidFill>
                <a:latin typeface="Assistant"/>
              </a:rPr>
              <a:t>מיתוג</a:t>
            </a:r>
            <a:r>
              <a:rPr sz="24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400" b="1" i="0" u="none" dirty="0" err="1">
                <a:solidFill>
                  <a:srgbClr val="00B0F0"/>
                </a:solidFill>
                <a:latin typeface="Assistant"/>
              </a:rPr>
              <a:t>מחדש</a:t>
            </a:r>
            <a:r>
              <a:rPr lang="he-IL" sz="2400" b="1" dirty="0">
                <a:solidFill>
                  <a:srgbClr val="00B0F0"/>
                </a:solidFill>
                <a:latin typeface="Assistant"/>
              </a:rPr>
              <a:t> :</a:t>
            </a:r>
            <a:r>
              <a:rPr sz="24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עדכון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שם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ההתאחדות</a:t>
            </a:r>
            <a:r>
              <a:rPr lang="he-IL" sz="2400" b="1" i="0" u="none" dirty="0">
                <a:latin typeface="Assistant"/>
              </a:rPr>
              <a:t> (באישור </a:t>
            </a:r>
            <a:r>
              <a:rPr lang="he-IL" sz="2400" b="1" i="0" u="none" dirty="0" err="1">
                <a:latin typeface="Assistant"/>
              </a:rPr>
              <a:t>האסיפה</a:t>
            </a:r>
            <a:r>
              <a:rPr lang="he-IL" sz="2400" b="1" i="0" u="none" dirty="0">
                <a:latin typeface="Assistant"/>
              </a:rPr>
              <a:t> הכללית) </a:t>
            </a:r>
            <a:r>
              <a:rPr sz="2400" b="1" i="0" u="none" dirty="0" err="1">
                <a:latin typeface="Assistant"/>
              </a:rPr>
              <a:t>וש</a:t>
            </a:r>
            <a:r>
              <a:rPr lang="he-IL" sz="2400" b="1" i="0" u="none" dirty="0" err="1">
                <a:latin typeface="Assistant"/>
              </a:rPr>
              <a:t>ינוי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הלוגו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הרשמי</a:t>
            </a:r>
            <a:endParaRPr sz="2400" b="1" i="0" u="none" dirty="0">
              <a:latin typeface="Assistant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FDB195EB-B859-0746-846F-6C6484B227F9}"/>
              </a:ext>
            </a:extLst>
          </p:cNvPr>
          <p:cNvSpPr txBox="1"/>
          <p:nvPr/>
        </p:nvSpPr>
        <p:spPr>
          <a:xfrm>
            <a:off x="447472" y="2706111"/>
            <a:ext cx="10579234" cy="2806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lang="he-IL" sz="2400" b="1" dirty="0">
                <a:solidFill>
                  <a:srgbClr val="00B0F0"/>
                </a:solidFill>
                <a:latin typeface="Assistant"/>
              </a:rPr>
              <a:t>נכסים דיגיטליים: </a:t>
            </a:r>
            <a:r>
              <a:rPr lang="he-IL" sz="2400" b="1" dirty="0">
                <a:latin typeface="Assistant"/>
              </a:rPr>
              <a:t>השקת אתר בית חדיש, </a:t>
            </a:r>
            <a:r>
              <a:rPr sz="2400" b="1" i="0" u="none" dirty="0" err="1">
                <a:latin typeface="Assistant"/>
              </a:rPr>
              <a:t>עמוד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פייסבוק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ואינסטגרם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פעילים</a:t>
            </a:r>
            <a:endParaRPr sz="2400" b="1" i="0" u="none" dirty="0">
              <a:latin typeface="Assistant"/>
            </a:endParaRP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57C10A1C-2B64-4F0F-B030-BA9CDFAE1BE6}"/>
              </a:ext>
            </a:extLst>
          </p:cNvPr>
          <p:cNvSpPr txBox="1"/>
          <p:nvPr/>
        </p:nvSpPr>
        <p:spPr>
          <a:xfrm>
            <a:off x="1796374" y="3295921"/>
            <a:ext cx="9230332" cy="2806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sz="2400" b="1" i="0" u="none" dirty="0" err="1">
                <a:solidFill>
                  <a:srgbClr val="00B0F0"/>
                </a:solidFill>
                <a:latin typeface="Assistant"/>
              </a:rPr>
              <a:t>חוויית</a:t>
            </a:r>
            <a:r>
              <a:rPr sz="24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400" b="1" i="0" u="none" dirty="0" err="1">
                <a:solidFill>
                  <a:srgbClr val="00B0F0"/>
                </a:solidFill>
                <a:latin typeface="Assistant"/>
              </a:rPr>
              <a:t>משתמש</a:t>
            </a:r>
            <a:r>
              <a:rPr lang="he-IL" sz="2400" b="1" dirty="0">
                <a:solidFill>
                  <a:srgbClr val="00B0F0"/>
                </a:solidFill>
                <a:latin typeface="Assistant"/>
              </a:rPr>
              <a:t> :</a:t>
            </a:r>
            <a:r>
              <a:rPr sz="24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הנגשת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מידע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שוטף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בזמן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אמת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לכלל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השחקנים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והמועדונים</a:t>
            </a:r>
            <a:endParaRPr sz="2400" b="1" i="0" u="none" dirty="0">
              <a:latin typeface="Assistant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226D1749-600E-CE76-6FBD-926398EDF5DC}"/>
              </a:ext>
            </a:extLst>
          </p:cNvPr>
          <p:cNvSpPr txBox="1"/>
          <p:nvPr/>
        </p:nvSpPr>
        <p:spPr>
          <a:xfrm>
            <a:off x="6096000" y="607023"/>
            <a:ext cx="4930706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lang="he-IL" sz="2700" b="1" i="0" u="none" dirty="0">
                <a:latin typeface="Heebo"/>
              </a:rPr>
              <a:t>2. </a:t>
            </a:r>
            <a:r>
              <a:rPr sz="2700" b="1" i="0" u="none" dirty="0" err="1">
                <a:latin typeface="Heebo"/>
              </a:rPr>
              <a:t>מהפכת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הדיגיטציה</a:t>
            </a:r>
            <a:r>
              <a:rPr sz="2700" b="1" i="0" u="none" dirty="0">
                <a:latin typeface="Heebo"/>
              </a:rPr>
              <a:t> </a:t>
            </a:r>
            <a:r>
              <a:rPr sz="2700" b="1" i="0" u="none" dirty="0" err="1">
                <a:latin typeface="Heebo"/>
              </a:rPr>
              <a:t>והמיתוג</a:t>
            </a:r>
            <a:endParaRPr sz="2700" b="1" i="0" u="none" dirty="0">
              <a:latin typeface="Heebo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757ADA1-09EA-9393-460A-82985269AAAA}"/>
              </a:ext>
            </a:extLst>
          </p:cNvPr>
          <p:cNvSpPr/>
          <p:nvPr/>
        </p:nvSpPr>
        <p:spPr>
          <a:xfrm>
            <a:off x="11178094" y="545556"/>
            <a:ext cx="47625" cy="41136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DB937F17-8BC9-0E2D-D7A8-273505E4B6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26" y="152074"/>
            <a:ext cx="1712067" cy="186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33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84927-2C05-B52B-45C6-9640827DE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EA9B974E-D378-856C-BF06-E7D2A782B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DE126DDE-CA8B-F8E0-618F-EF0C35D4D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14BCF6CB-DCA8-51D1-8D67-831513FE2743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DE25DE74-1902-AD7B-C2C3-D9EF1B701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9592"/>
            <a:ext cx="12192006" cy="5808408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76CE140F-BFEC-D200-DD7A-9F0B5CF85C58}"/>
              </a:ext>
            </a:extLst>
          </p:cNvPr>
          <p:cNvSpPr txBox="1"/>
          <p:nvPr/>
        </p:nvSpPr>
        <p:spPr>
          <a:xfrm>
            <a:off x="2210326" y="144940"/>
            <a:ext cx="811286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400" b="1" dirty="0"/>
              <a:t>https://www.petanque.co.il/</a:t>
            </a:r>
            <a:endParaRPr lang="he-IL" sz="4400" b="1" dirty="0"/>
          </a:p>
        </p:txBody>
      </p:sp>
    </p:spTree>
    <p:extLst>
      <p:ext uri="{BB962C8B-B14F-4D97-AF65-F5344CB8AC3E}">
        <p14:creationId xmlns:p14="http://schemas.microsoft.com/office/powerpoint/2010/main" val="3740164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60186-BD8E-8940-488D-D71769F81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0308FC13-A375-5B60-DBF6-FF09B2D3D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34A76E3D-4AA5-457B-AC23-F3B8D6AE5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D8CCF5D1-02D6-9896-C5E4-984E589A38C4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6FC0C84F-03E3-8E8A-2230-F2290C369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988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AC03A-B4DD-9BD9-7D26-E1D504B6A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06BFD2A2-DB92-ECD9-49E3-71FB4E15A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F47222F2-1E97-83FE-835B-9E7970CF9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9475111C-2FC5-1BE4-DFE0-045867E459B2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pic>
        <p:nvPicPr>
          <p:cNvPr id="4" name="Picture 2" descr="image.png">
            <a:extLst>
              <a:ext uri="{FF2B5EF4-FFF2-40B4-BE49-F238E27FC236}">
                <a16:creationId xmlns:a16="http://schemas.microsoft.com/office/drawing/2014/main" id="{CFCC044A-6DD0-1CF4-2E4A-DA80D5961C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2030" y="1055039"/>
            <a:ext cx="4359527" cy="2943025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C8360080-A2EC-D8C0-283D-E6811DC2C825}"/>
              </a:ext>
            </a:extLst>
          </p:cNvPr>
          <p:cNvSpPr txBox="1"/>
          <p:nvPr/>
        </p:nvSpPr>
        <p:spPr>
          <a:xfrm>
            <a:off x="7930582" y="2004208"/>
            <a:ext cx="3505200" cy="1115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8250"/>
              </a:lnSpc>
            </a:pPr>
            <a:r>
              <a:rPr sz="8250" b="0" i="0" u="none">
                <a:latin typeface="Heebo Black"/>
              </a:rPr>
              <a:t>4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115ED064-0601-2E05-0438-C81F17A860C2}"/>
              </a:ext>
            </a:extLst>
          </p:cNvPr>
          <p:cNvSpPr txBox="1"/>
          <p:nvPr/>
        </p:nvSpPr>
        <p:spPr>
          <a:xfrm>
            <a:off x="7959921" y="3075466"/>
            <a:ext cx="350520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1" i="0" u="none" dirty="0" err="1">
                <a:latin typeface="Assistant"/>
              </a:rPr>
              <a:t>רכיבים</a:t>
            </a:r>
            <a:r>
              <a:rPr sz="1800" b="1" i="0" u="none" dirty="0">
                <a:latin typeface="Assistant"/>
              </a:rPr>
              <a:t> </a:t>
            </a:r>
            <a:r>
              <a:rPr sz="1800" b="1" i="0" u="none" dirty="0" err="1">
                <a:latin typeface="Assistant"/>
              </a:rPr>
              <a:t>דיגיטליים</a:t>
            </a:r>
            <a:r>
              <a:rPr sz="1800" b="1" i="0" u="none" dirty="0">
                <a:latin typeface="Assistant"/>
              </a:rPr>
              <a:t> </a:t>
            </a:r>
            <a:r>
              <a:rPr sz="1800" b="1" i="0" u="none" dirty="0" err="1">
                <a:latin typeface="Assistant"/>
              </a:rPr>
              <a:t>מרכזיים</a:t>
            </a:r>
            <a:endParaRPr sz="1800" b="1" i="0" u="none" dirty="0">
              <a:latin typeface="Assistant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D80CE498-E407-F1D1-9712-970C22D63A26}"/>
              </a:ext>
            </a:extLst>
          </p:cNvPr>
          <p:cNvSpPr txBox="1"/>
          <p:nvPr/>
        </p:nvSpPr>
        <p:spPr>
          <a:xfrm>
            <a:off x="-190576" y="1103265"/>
            <a:ext cx="7066496" cy="83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sz="24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הטמענו</a:t>
            </a:r>
            <a:r>
              <a:rPr sz="24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sz="24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תוכנה</a:t>
            </a:r>
            <a:r>
              <a:rPr sz="24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sz="24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ייעודית</a:t>
            </a:r>
            <a:r>
              <a:rPr sz="24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sz="24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חדשה</a:t>
            </a:r>
            <a:r>
              <a:rPr sz="24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sz="24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המהווה</a:t>
            </a:r>
            <a:r>
              <a:rPr sz="24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sz="24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קפיצת</a:t>
            </a:r>
            <a:r>
              <a:rPr sz="24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sz="24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מדרגה</a:t>
            </a:r>
            <a:r>
              <a:rPr sz="24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sz="24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טכנולוגית</a:t>
            </a:r>
            <a:r>
              <a:rPr sz="24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sz="24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עבור</a:t>
            </a:r>
            <a:r>
              <a:rPr sz="24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התאחדות </a:t>
            </a:r>
            <a:r>
              <a:rPr sz="2400" b="1" i="0" u="none" dirty="0" err="1">
                <a:latin typeface="David" panose="020E0502060401010101" pitchFamily="34" charset="-79"/>
                <a:cs typeface="David" panose="020E0502060401010101" pitchFamily="34" charset="-79"/>
              </a:rPr>
              <a:t>הפטאנק</a:t>
            </a:r>
            <a:r>
              <a:rPr lang="he-IL" sz="2400" b="1" i="0" u="none" dirty="0">
                <a:latin typeface="David" panose="020E0502060401010101" pitchFamily="34" charset="-79"/>
                <a:cs typeface="David" panose="020E0502060401010101" pitchFamily="34" charset="-79"/>
              </a:rPr>
              <a:t> הנקראת </a:t>
            </a:r>
            <a:r>
              <a:rPr lang="en-US" sz="2400" b="1" dirty="0">
                <a:solidFill>
                  <a:srgbClr val="FFFF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https://epetanque.com</a:t>
            </a:r>
            <a:endParaRPr sz="2400" b="1" i="0" u="none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A004D48C-FB2F-7DAF-6E0D-C1F15A77E171}"/>
              </a:ext>
            </a:extLst>
          </p:cNvPr>
          <p:cNvSpPr txBox="1"/>
          <p:nvPr/>
        </p:nvSpPr>
        <p:spPr>
          <a:xfrm>
            <a:off x="-102369" y="2217040"/>
            <a:ext cx="6935504" cy="280654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sz="2400" b="1" i="0" u="none" dirty="0" err="1">
                <a:solidFill>
                  <a:srgbClr val="00B0F0"/>
                </a:solidFill>
                <a:latin typeface="Assistant"/>
              </a:rPr>
              <a:t>רישום</a:t>
            </a:r>
            <a:r>
              <a:rPr sz="24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400" b="1" i="0" u="none" dirty="0" err="1">
                <a:solidFill>
                  <a:srgbClr val="00B0F0"/>
                </a:solidFill>
                <a:latin typeface="Assistant"/>
              </a:rPr>
              <a:t>מועדונים</a:t>
            </a:r>
            <a:r>
              <a:rPr lang="he-IL" sz="2400" b="1" i="0" u="none" dirty="0">
                <a:solidFill>
                  <a:srgbClr val="00B0F0"/>
                </a:solidFill>
                <a:latin typeface="Assistant"/>
              </a:rPr>
              <a:t>:</a:t>
            </a:r>
            <a:r>
              <a:rPr sz="24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תהליך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דיגיטלי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מהיר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ופשוט</a:t>
            </a:r>
            <a:endParaRPr sz="2400" b="1" i="0" u="none" dirty="0">
              <a:latin typeface="Assistant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2CA1D2BD-385F-9027-56DA-988EA4ABB4ED}"/>
              </a:ext>
            </a:extLst>
          </p:cNvPr>
          <p:cNvSpPr txBox="1"/>
          <p:nvPr/>
        </p:nvSpPr>
        <p:spPr>
          <a:xfrm>
            <a:off x="-102369" y="2776074"/>
            <a:ext cx="6935504" cy="280654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sz="2400" b="1" i="0" u="none" dirty="0" err="1">
                <a:solidFill>
                  <a:srgbClr val="00B0F0"/>
                </a:solidFill>
                <a:latin typeface="Assistant"/>
              </a:rPr>
              <a:t>ניהול</a:t>
            </a:r>
            <a:r>
              <a:rPr sz="24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400" b="1" i="0" u="none" dirty="0" err="1">
                <a:solidFill>
                  <a:srgbClr val="00B0F0"/>
                </a:solidFill>
                <a:latin typeface="Assistant"/>
              </a:rPr>
              <a:t>תחרויות</a:t>
            </a:r>
            <a:r>
              <a:rPr lang="he-IL" sz="2400" b="1" i="0" u="none" dirty="0">
                <a:solidFill>
                  <a:srgbClr val="00B0F0"/>
                </a:solidFill>
                <a:latin typeface="Assistant"/>
              </a:rPr>
              <a:t>:</a:t>
            </a:r>
            <a:r>
              <a:rPr sz="24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מערכת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מתקדמת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לניהול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טורנירים</a:t>
            </a:r>
            <a:endParaRPr sz="2400" b="1" i="0" u="none" dirty="0">
              <a:latin typeface="Assistant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3AF80479-DBB6-0009-2920-705B77E0807C}"/>
              </a:ext>
            </a:extLst>
          </p:cNvPr>
          <p:cNvSpPr txBox="1"/>
          <p:nvPr/>
        </p:nvSpPr>
        <p:spPr>
          <a:xfrm>
            <a:off x="1" y="3335108"/>
            <a:ext cx="6833134" cy="280654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/>
          <a:p>
            <a:pPr algn="r">
              <a:lnSpc>
                <a:spcPts val="2137"/>
              </a:lnSpc>
            </a:pPr>
            <a:r>
              <a:rPr sz="2400" b="1" i="0" u="none" dirty="0" err="1">
                <a:solidFill>
                  <a:srgbClr val="00B0F0"/>
                </a:solidFill>
                <a:latin typeface="Assistant"/>
              </a:rPr>
              <a:t>מערכת</a:t>
            </a:r>
            <a:r>
              <a:rPr sz="24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400" b="1" i="0" u="none" dirty="0" err="1">
                <a:solidFill>
                  <a:srgbClr val="00B0F0"/>
                </a:solidFill>
                <a:latin typeface="Assistant"/>
              </a:rPr>
              <a:t>גבייה</a:t>
            </a:r>
            <a:r>
              <a:rPr lang="he-IL" sz="2400" b="1" i="0" u="none" dirty="0">
                <a:solidFill>
                  <a:srgbClr val="00B0F0"/>
                </a:solidFill>
                <a:latin typeface="Assistant"/>
              </a:rPr>
              <a:t>:</a:t>
            </a:r>
            <a:r>
              <a:rPr sz="2400" b="1" i="0" u="none" dirty="0">
                <a:solidFill>
                  <a:srgbClr val="00B0F0"/>
                </a:solidFill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סליקה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מוסדרת</a:t>
            </a:r>
            <a:r>
              <a:rPr sz="2400" b="1" i="0" u="none" dirty="0">
                <a:latin typeface="Assistant"/>
              </a:rPr>
              <a:t> </a:t>
            </a:r>
            <a:r>
              <a:rPr sz="2400" b="1" i="0" u="none" dirty="0" err="1">
                <a:latin typeface="Assistant"/>
              </a:rPr>
              <a:t>ושקופה</a:t>
            </a:r>
            <a:endParaRPr sz="2400" b="1" i="0" u="none" dirty="0">
              <a:latin typeface="Assistant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E441743B-2AE0-EF3D-7E8F-76666D23E113}"/>
              </a:ext>
            </a:extLst>
          </p:cNvPr>
          <p:cNvSpPr txBox="1"/>
          <p:nvPr/>
        </p:nvSpPr>
        <p:spPr>
          <a:xfrm>
            <a:off x="1" y="3834146"/>
            <a:ext cx="6833134" cy="280654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>
            <a:defPPr>
              <a:defRPr lang="en-US"/>
            </a:defPPr>
            <a:lvl1pPr algn="r">
              <a:lnSpc>
                <a:spcPts val="2137"/>
              </a:lnSpc>
              <a:defRPr b="1" i="0" u="none">
                <a:latin typeface="Assistant"/>
              </a:defRPr>
            </a:lvl1pPr>
          </a:lstStyle>
          <a:p>
            <a:r>
              <a:rPr sz="2400" dirty="0" err="1">
                <a:solidFill>
                  <a:srgbClr val="00B0F0"/>
                </a:solidFill>
              </a:rPr>
              <a:t>דיווח</a:t>
            </a:r>
            <a:r>
              <a:rPr sz="2400" dirty="0">
                <a:solidFill>
                  <a:srgbClr val="00B0F0"/>
                </a:solidFill>
              </a:rPr>
              <a:t> </a:t>
            </a:r>
            <a:r>
              <a:rPr sz="2400" dirty="0" err="1">
                <a:solidFill>
                  <a:srgbClr val="00B0F0"/>
                </a:solidFill>
              </a:rPr>
              <a:t>אוטומטי</a:t>
            </a:r>
            <a:r>
              <a:rPr lang="he-IL" sz="2400" dirty="0">
                <a:solidFill>
                  <a:srgbClr val="00B0F0"/>
                </a:solidFill>
              </a:rPr>
              <a:t>:</a:t>
            </a:r>
            <a:r>
              <a:rPr sz="2400" dirty="0">
                <a:solidFill>
                  <a:srgbClr val="00B0F0"/>
                </a:solidFill>
              </a:rPr>
              <a:t> </a:t>
            </a:r>
            <a:r>
              <a:rPr sz="2400" dirty="0" err="1"/>
              <a:t>הפקת</a:t>
            </a:r>
            <a:r>
              <a:rPr sz="2400" dirty="0"/>
              <a:t> דוחות </a:t>
            </a:r>
            <a:r>
              <a:rPr sz="2400" dirty="0" err="1"/>
              <a:t>מובנים</a:t>
            </a:r>
            <a:r>
              <a:rPr sz="2400" dirty="0"/>
              <a:t> </a:t>
            </a:r>
            <a:r>
              <a:rPr sz="2400" dirty="0" err="1"/>
              <a:t>למינהל</a:t>
            </a:r>
            <a:r>
              <a:rPr sz="2400" dirty="0"/>
              <a:t> </a:t>
            </a:r>
            <a:r>
              <a:rPr sz="2400" dirty="0" err="1"/>
              <a:t>הספורט</a:t>
            </a:r>
            <a:endParaRPr sz="2400" dirty="0"/>
          </a:p>
        </p:txBody>
      </p:sp>
      <p:pic>
        <p:nvPicPr>
          <p:cNvPr id="24" name="Picture 15" descr="image.png">
            <a:extLst>
              <a:ext uri="{FF2B5EF4-FFF2-40B4-BE49-F238E27FC236}">
                <a16:creationId xmlns:a16="http://schemas.microsoft.com/office/drawing/2014/main" id="{F47F7C96-2C46-8A0C-4A21-BA331F6FF7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4690" y="2217040"/>
            <a:ext cx="266700" cy="245364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26" name="Picture 17" descr="image.png">
            <a:extLst>
              <a:ext uri="{FF2B5EF4-FFF2-40B4-BE49-F238E27FC236}">
                <a16:creationId xmlns:a16="http://schemas.microsoft.com/office/drawing/2014/main" id="{52575A90-61BE-BE04-9F20-0DBB618FA1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3520" y="3296495"/>
            <a:ext cx="297870" cy="27404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TextBox 19">
            <a:extLst>
              <a:ext uri="{FF2B5EF4-FFF2-40B4-BE49-F238E27FC236}">
                <a16:creationId xmlns:a16="http://schemas.microsoft.com/office/drawing/2014/main" id="{0ACBE8A8-0682-3015-7F9D-B7AC92DE25AF}"/>
              </a:ext>
            </a:extLst>
          </p:cNvPr>
          <p:cNvSpPr txBox="1"/>
          <p:nvPr/>
        </p:nvSpPr>
        <p:spPr>
          <a:xfrm>
            <a:off x="-162229" y="421994"/>
            <a:ext cx="11461432" cy="4154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ts val="3240"/>
              </a:lnSpc>
            </a:pPr>
            <a:r>
              <a:rPr sz="2800" b="1" i="0" u="none" dirty="0" err="1">
                <a:latin typeface="Heebo"/>
              </a:rPr>
              <a:t>מערכת</a:t>
            </a:r>
            <a:r>
              <a:rPr sz="2800" b="1" i="0" u="none" dirty="0">
                <a:latin typeface="Heebo"/>
              </a:rPr>
              <a:t> </a:t>
            </a:r>
            <a:r>
              <a:rPr sz="2800" b="1" i="0" u="none" dirty="0" err="1">
                <a:latin typeface="Heebo"/>
              </a:rPr>
              <a:t>הניהול</a:t>
            </a:r>
            <a:r>
              <a:rPr sz="2800" b="1" i="0" u="none" dirty="0">
                <a:latin typeface="Heebo"/>
              </a:rPr>
              <a:t> </a:t>
            </a:r>
            <a:r>
              <a:rPr sz="2800" b="1" i="0" u="none" dirty="0" err="1">
                <a:latin typeface="Heebo"/>
              </a:rPr>
              <a:t>האינטגרטיבית</a:t>
            </a:r>
            <a:endParaRPr sz="2800" b="1" i="0" u="none" dirty="0">
              <a:latin typeface="Heebo"/>
            </a:endParaRPr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A80576E4-EC5B-D59D-123D-08FE8CCDE6B5}"/>
              </a:ext>
            </a:extLst>
          </p:cNvPr>
          <p:cNvSpPr/>
          <p:nvPr/>
        </p:nvSpPr>
        <p:spPr>
          <a:xfrm>
            <a:off x="11402563" y="348149"/>
            <a:ext cx="47625" cy="41136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820346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B4D13-289F-677E-93B2-6E3C1C97A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פטאנק | התאחדות מועדוני פטאנק ישראל (ע&quot;ר)">
            <a:extLst>
              <a:ext uri="{FF2B5EF4-FFF2-40B4-BE49-F238E27FC236}">
                <a16:creationId xmlns:a16="http://schemas.microsoft.com/office/drawing/2014/main" id="{26742B60-A835-D6EE-2C34-0B4C99841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r="17695" b="-1"/>
          <a:stretch>
            <a:fillRect/>
          </a:stretch>
        </p:blipFill>
        <p:spPr bwMode="auto">
          <a:xfrm>
            <a:off x="6" y="4178808"/>
            <a:ext cx="6000749" cy="2679192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‪petanque israel (פטאנק ישראל) | Facebook‬‏">
            <a:extLst>
              <a:ext uri="{FF2B5EF4-FFF2-40B4-BE49-F238E27FC236}">
                <a16:creationId xmlns:a16="http://schemas.microsoft.com/office/drawing/2014/main" id="{6F2BA21E-2442-BADB-A5C7-7FA2EF594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8" b="898"/>
          <a:stretch>
            <a:fillRect/>
          </a:stretch>
        </p:blipFill>
        <p:spPr bwMode="auto">
          <a:xfrm>
            <a:off x="6191245" y="4114800"/>
            <a:ext cx="6000750" cy="2743199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905304D6-E036-035F-BD16-C6480E0AC669}"/>
              </a:ext>
            </a:extLst>
          </p:cNvPr>
          <p:cNvSpPr/>
          <p:nvPr/>
        </p:nvSpPr>
        <p:spPr>
          <a:xfrm>
            <a:off x="10316709" y="9728"/>
            <a:ext cx="918738" cy="1322962"/>
          </a:xfrm>
          <a:prstGeom prst="rect">
            <a:avLst/>
          </a:prstGeom>
          <a:solidFill>
            <a:srgbClr val="17444E"/>
          </a:solidFill>
          <a:ln>
            <a:solidFill>
              <a:srgbClr val="1744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4CB8753D-B137-C53F-5BD1-CA4ECE5617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3974"/>
            <a:ext cx="12192000" cy="5204297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6298BE0-122E-CE80-6A4E-5204E8DF6089}"/>
              </a:ext>
            </a:extLst>
          </p:cNvPr>
          <p:cNvSpPr txBox="1"/>
          <p:nvPr/>
        </p:nvSpPr>
        <p:spPr>
          <a:xfrm>
            <a:off x="0" y="6068305"/>
            <a:ext cx="447472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2800" b="1" dirty="0">
                <a:solidFill>
                  <a:srgbClr val="002060"/>
                </a:solidFill>
              </a:rPr>
              <a:t>כרמל פלטי 054-5810069</a:t>
            </a: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725AA3D2-6632-6640-6E37-8FAF3223EB5B}"/>
              </a:ext>
            </a:extLst>
          </p:cNvPr>
          <p:cNvSpPr txBox="1"/>
          <p:nvPr/>
        </p:nvSpPr>
        <p:spPr>
          <a:xfrm>
            <a:off x="3754877" y="31765"/>
            <a:ext cx="690663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2400" b="1" dirty="0"/>
              <a:t>כניסה לאתר:</a:t>
            </a:r>
          </a:p>
          <a:p>
            <a:r>
              <a:rPr lang="en-US" sz="2400" b="1" dirty="0"/>
              <a:t>petango.org/he</a:t>
            </a:r>
          </a:p>
          <a:p>
            <a:r>
              <a:rPr lang="en-US" sz="2400" b="1" dirty="0" err="1"/>
              <a:t>petango.club</a:t>
            </a:r>
            <a:r>
              <a:rPr lang="en-US" sz="2400" b="1" dirty="0"/>
              <a:t>/he        </a:t>
            </a:r>
          </a:p>
          <a:p>
            <a:r>
              <a:rPr lang="en-US" sz="2400" b="1" dirty="0"/>
              <a:t>epetanque.com/he</a:t>
            </a:r>
            <a:endParaRPr lang="he-IL" sz="2400" b="1" dirty="0"/>
          </a:p>
        </p:txBody>
      </p:sp>
    </p:spTree>
    <p:extLst>
      <p:ext uri="{BB962C8B-B14F-4D97-AF65-F5344CB8AC3E}">
        <p14:creationId xmlns:p14="http://schemas.microsoft.com/office/powerpoint/2010/main" val="834464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יונים">
  <a:themeElements>
    <a:clrScheme name="יונים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יונים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יונים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3612</TotalTime>
  <Words>803</Words>
  <Application>Microsoft Office PowerPoint</Application>
  <PresentationFormat>מסך רחב</PresentationFormat>
  <Paragraphs>184</Paragraphs>
  <Slides>21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7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21</vt:i4>
      </vt:variant>
    </vt:vector>
  </HeadingPairs>
  <TitlesOfParts>
    <vt:vector size="29" baseType="lpstr">
      <vt:lpstr>Arial</vt:lpstr>
      <vt:lpstr>Assistant</vt:lpstr>
      <vt:lpstr>Century Gothic</vt:lpstr>
      <vt:lpstr>David</vt:lpstr>
      <vt:lpstr>Heebo</vt:lpstr>
      <vt:lpstr>Heebo Black</vt:lpstr>
      <vt:lpstr>Wingdings 3</vt:lpstr>
      <vt:lpstr>יונים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זרד ירון</dc:creator>
  <cp:lastModifiedBy>זרד ירון</cp:lastModifiedBy>
  <cp:revision>92</cp:revision>
  <dcterms:created xsi:type="dcterms:W3CDTF">2026-01-28T15:00:49Z</dcterms:created>
  <dcterms:modified xsi:type="dcterms:W3CDTF">2026-08-03T15:56:13Z</dcterms:modified>
</cp:coreProperties>
</file>