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  <p:sldMasterId id="2147483673" r:id="rId3"/>
    <p:sldMasterId id="2147483680" r:id="rId4"/>
  </p:sldMasterIdLst>
  <p:notesMasterIdLst>
    <p:notesMasterId r:id="rId30"/>
  </p:notesMasterIdLst>
  <p:sldIdLst>
    <p:sldId id="506" r:id="rId5"/>
    <p:sldId id="507" r:id="rId6"/>
    <p:sldId id="257" r:id="rId7"/>
    <p:sldId id="510" r:id="rId8"/>
    <p:sldId id="258" r:id="rId9"/>
    <p:sldId id="259" r:id="rId10"/>
    <p:sldId id="260" r:id="rId11"/>
    <p:sldId id="261" r:id="rId12"/>
    <p:sldId id="262" r:id="rId13"/>
    <p:sldId id="511" r:id="rId14"/>
    <p:sldId id="513" r:id="rId15"/>
    <p:sldId id="514" r:id="rId16"/>
    <p:sldId id="515" r:id="rId17"/>
    <p:sldId id="525" r:id="rId18"/>
    <p:sldId id="564" r:id="rId19"/>
    <p:sldId id="565" r:id="rId20"/>
    <p:sldId id="566" r:id="rId21"/>
    <p:sldId id="567" r:id="rId22"/>
    <p:sldId id="263" r:id="rId23"/>
    <p:sldId id="516" r:id="rId24"/>
    <p:sldId id="517" r:id="rId25"/>
    <p:sldId id="264" r:id="rId26"/>
    <p:sldId id="518" r:id="rId27"/>
    <p:sldId id="521" r:id="rId28"/>
    <p:sldId id="265" r:id="rId29"/>
  </p:sldIdLst>
  <p:sldSz cx="14630400" cy="8229600"/>
  <p:notesSz cx="8229600" cy="14630400"/>
  <p:embeddedFontLst>
    <p:embeddedFont>
      <p:font typeface="David" panose="020E0502060401010101" pitchFamily="34" charset="-79"/>
      <p:regular r:id="rId31"/>
      <p:bold r:id="rId32"/>
    </p:embeddedFont>
    <p:embeddedFont>
      <p:font typeface="Roboto" panose="02000000000000000000" pitchFamily="2" charset="0"/>
      <p:regular r:id="rId33"/>
    </p:embeddedFont>
    <p:embeddedFont>
      <p:font typeface="Roboto Slab" pitchFamily="2" charset="0"/>
      <p:regular r:id="rId34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13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26F41-410E-6864-33DF-2E5D3743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0782E-5678-FD01-8879-D2E9A2BDF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33DE0-1938-A537-FF16-5A6D5819C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45E0-D161-233C-957C-30E4226DA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8BFA-AE99-AECF-CCCF-A2671FC9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A517A-1D45-F11F-CFE0-BC017C4F3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00EB8-9D5F-C723-3C36-7CBEC3151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5B8E-6871-2CF2-ABD0-A8E290706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28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92BC2-2B00-C487-000B-0C7783FE6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CBB3C-A5C4-2926-7DB4-80B1DF876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8161D-AA62-1F45-CC64-6054F5399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7F4E2-021D-4C3A-6B40-090E31281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C7CE-1357-A200-1AB8-40638C24E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D1920-6FC0-482D-095A-8167E72CA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F8386-115F-99A1-D21E-2EBC4B14F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3731-CABD-F88A-7FCA-A15D502A6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391C-B65D-B79C-CBF4-47F1D40E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35152-A1AC-AF10-6FB2-CBF422559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2609F-864F-FB90-0311-01E29AE81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30937-A603-1EC5-BD1B-81ABCE3FC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AD5B78-E0CD-23D3-3CDC-9BFB3B05C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64A6B-44C2-B487-C690-2A6FA59D4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7B92-263E-9FAA-08B3-2B4E09EB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0E6C-E0F3-44EB-A86C-A8896ED68C5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438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AD5B78-E0CD-23D3-3CDC-9BFB3B05C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64A6B-44C2-B487-C690-2A6FA59D4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7B92-263E-9FAA-08B3-2B4E09EB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0E6C-E0F3-44EB-A86C-A8896ED68C5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01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A8445-AF1E-3F21-7CD5-79F873E73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1C5566-175A-D592-D6EC-76FEAFFB5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612EC7-461D-6D2A-EF56-F4CD69540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ECB0-AB21-4F97-B374-36FE3A802C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742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D9B4C2-254B-1803-AEFE-ECA15D2BF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491EDA-2CAA-A331-233B-52D93131A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F6B76-C1A3-6C0F-16ED-BA9EA7B91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06D2-5547-4755-8644-F4AC5BE64BB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637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89C58-97D8-BA25-4FF7-B9E1172FF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06A12-FDD6-1321-B86D-6732733A5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38914-80A7-A79B-1610-3120CA301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9367-7288-435B-9B5F-665935DC3B9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980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2B4CA4-F5F9-C644-F39E-A71014300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DA6BCA-6FD5-1125-66CC-1F0AFD7FB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B8F436-6366-E5E2-B0C0-E7E76F911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CDC2-7E31-4FDC-895D-4F144D10E6F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469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0E4258-E7CE-0150-F31E-32E2DFB77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D187A4-0325-8FEE-E1E2-3F393FEF2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1EF76-9914-36B6-0B82-2E3F2FE56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C0F64-BB66-47A8-BB45-06A6BEFE605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034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93CC32-E5F1-0E26-77A0-1B655A802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6D23AC-ADE2-D6AC-CA66-24C0A4558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D06D97-186D-521C-D736-F9B7D84CE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EEA1-263C-4D8A-90E7-8F48019944C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77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EBAA1-3536-CE5D-BA6B-B3250DFA0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C83F7-589A-2961-1711-390385D6F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0F0BC-ADCA-B0CF-88FC-567E42C18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DC18-C10E-4D67-9256-681E8F6DB49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4626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2D94D-409E-665C-243A-AFCD08E5C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2B8E9-90A9-9413-6E43-DE5D751E5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69EFD-4498-8605-FB48-ED800CEA6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875E-B95E-47F9-AF58-EC762A5D71F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128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70005-E353-3E03-E1A1-84CD74ED5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A4CEB-8B65-23FA-EAD1-19998E192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C8A3C-DA03-329B-DD3D-BE9E3BDA2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28B5-A685-49AE-A655-515AD00BB05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5259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8245D-300F-CB16-66B1-18A610665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9AEFBC-6C49-6745-6521-863AAB4B8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D2687-E90A-89C9-56BC-F47C3C2EC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B685-EDE6-43D4-9417-FDA4EF4CC7F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444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76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1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87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3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20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7D9475-709F-2AEF-6C4D-D37CD2FD3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22966C-4816-8421-5266-1083D9F11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FC835-328A-22E4-B4B2-6C9434E1E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E24B-9258-4BF4-BB61-4BFFDC9ACB8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139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CD002F-B26B-D614-7DAF-E48F17331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03CF50-DB5F-CE35-2B76-DC92F5D09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49ADD5-2BB0-5241-6A96-ECDA5EDD8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1484-DC6E-4498-8B42-A5B93AEEA28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746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F88D9-2498-2214-7FDE-EB0AF6900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E20D3-C397-DF72-02D9-DA384664C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F3148-621B-FE16-FE69-F0BCBA188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7900-36E2-4B58-968F-04D578F3FDE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7014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0C6CF-83DE-223B-6238-3B9EE5CBE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5A88D-D04E-DD13-7C91-FABECD5B7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CA02A-5B5A-AA32-146D-252ADD43D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2965F-6901-40B2-BCB5-A3B8A39175B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043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48F5F9-1B9F-9B4A-21E0-467AB672E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41A5B2-689D-B589-C8B3-674EABC0F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7C8513-A511-5EA4-71AE-42F896E40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E841-94E6-4A68-B0C2-72F28CCED1B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963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7E3679-24B0-345B-433C-195540BC9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AAF58A-1B02-8878-0F31-65F2084E7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571364-5FA7-5893-7148-AD40AF68A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CEBC-1328-4E4E-8A49-6B7635D927F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37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E5EAD2-7BA3-5D1F-B753-9D3CE6D4F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B1D084-557D-35C5-3A1B-B02C5F549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9A0A4D-2CF6-B8BB-6A7F-CA16EF7A5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0C8E-53A9-4B60-9F2F-514DF109AEB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7287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10930-1F0F-1BA8-E1D0-92704FE6B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DA6C4-24F9-905B-8E89-CC7FD855A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5A553-7FA1-C791-FE2F-48F37F09F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A26C-62C9-45C4-B5D8-719B5A23843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204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9AC2A-2958-7FB9-8C87-16E59C72A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325EE-E5BE-9825-E5CA-28ECF776C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1CB02-B95D-F5F1-90A7-E4A5AC7A6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5F09-49AC-4835-98DF-AF92A32E89D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9625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5E60A0-ABB2-A5E1-DD8F-03F53125C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CC9D3-E2AF-32D2-ADC1-8A4F852A2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282D8-5C64-4C83-0F75-B0E35D8AE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6D9F-887D-4323-8525-3F54B058E12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992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226203-8950-CBF2-82BD-0834EF89A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8AD8D-7E1E-8A5B-395B-8C7D54A1E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1666F6-50D4-8F2B-58F9-E5E6A46D3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6D02-3DDB-4351-A0A3-894D387F7CA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941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DF1DCA-4580-0F94-7247-EA55AA06C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7F98E8-4EBE-1B2C-94F1-44E214928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444E13-EDC4-C6DA-8C13-97DF1B1CB6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A5D852-7D41-518E-89C7-2F1BDCFB94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F32BF1-A377-2276-84EC-04AF576B3A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80"/>
            </a:lvl1pPr>
          </a:lstStyle>
          <a:p>
            <a:pPr>
              <a:defRPr/>
            </a:pPr>
            <a:fld id="{0A52ACE8-00E8-46AC-A6B6-A1F04212BC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109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B0B789-035E-4745-A255-782196667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6C9D61-D27B-0E94-F1E5-9E35DB672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F7E28C-CD27-0E25-28E8-06FC203665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6A48CB-6E04-3EE6-2C71-39019AA66E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C7D6A3-1689-AA8C-B24A-5C24E9ADA7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80"/>
            </a:lvl1pPr>
          </a:lstStyle>
          <a:p>
            <a:pPr>
              <a:defRPr/>
            </a:pPr>
            <a:fld id="{B8F3D018-3248-4C6B-B30A-8E0481C4B6D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53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svg"/><Relationship Id="rId11" Type="http://schemas.openxmlformats.org/officeDocument/2006/relationships/image" Target="../media/image47.jp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C26A193E-4C50-8A48-7BBC-1BCE64F81A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62176" y="5027296"/>
            <a:ext cx="10022204" cy="706754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</a:pPr>
            <a:r>
              <a:rPr lang="he-IL" altLang="fr-FR" sz="4320" b="1" dirty="0">
                <a:latin typeface="David" panose="020E0502060401010101" pitchFamily="34" charset="-79"/>
                <a:cs typeface="David" panose="020E0502060401010101" pitchFamily="34" charset="-79"/>
              </a:rPr>
              <a:t>חוקת  אליפות צליפה </a:t>
            </a:r>
            <a:endParaRPr lang="fr-FR" altLang="fr-FR" sz="432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7" descr="logo_centre_national_de_formation">
            <a:extLst>
              <a:ext uri="{FF2B5EF4-FFF2-40B4-BE49-F238E27FC236}">
                <a16:creationId xmlns:a16="http://schemas.microsoft.com/office/drawing/2014/main" id="{53DD2C48-1E96-5538-D6A4-1BEDE93D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2731770"/>
            <a:ext cx="1371600" cy="14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logo_centre_national_de_formation">
            <a:extLst>
              <a:ext uri="{FF2B5EF4-FFF2-40B4-BE49-F238E27FC236}">
                <a16:creationId xmlns:a16="http://schemas.microsoft.com/office/drawing/2014/main" id="{B602B691-1477-BF13-3E68-3DA9FE70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46" y="809626"/>
            <a:ext cx="121158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מציין מיקום של מספר שקופית 1">
            <a:extLst>
              <a:ext uri="{FF2B5EF4-FFF2-40B4-BE49-F238E27FC236}">
                <a16:creationId xmlns:a16="http://schemas.microsoft.com/office/drawing/2014/main" id="{4A351068-0744-0FA3-D8EA-5D58850C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4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540" indent="-342900">
              <a:spcBef>
                <a:spcPct val="20000"/>
              </a:spcBef>
              <a:buChar char="–"/>
              <a:defRPr sz="336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74320">
              <a:spcBef>
                <a:spcPct val="20000"/>
              </a:spcBef>
              <a:buChar char="•"/>
              <a:defRPr sz="288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240" indent="-27432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8880" indent="-27432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5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616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4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665BD-1DE8-43A2-8A61-03A98F9766DB}" type="slidenum">
              <a:rPr lang="fr-FR" altLang="fr-FR" sz="168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680"/>
          </a:p>
        </p:txBody>
      </p:sp>
      <p:grpSp>
        <p:nvGrpSpPr>
          <p:cNvPr id="3079" name="קבוצה 10">
            <a:extLst>
              <a:ext uri="{FF2B5EF4-FFF2-40B4-BE49-F238E27FC236}">
                <a16:creationId xmlns:a16="http://schemas.microsoft.com/office/drawing/2014/main" id="{CBC00864-0647-B19C-97D7-52A9D7A9182D}"/>
              </a:ext>
            </a:extLst>
          </p:cNvPr>
          <p:cNvGrpSpPr>
            <a:grpSpLocks/>
          </p:cNvGrpSpPr>
          <p:nvPr/>
        </p:nvGrpSpPr>
        <p:grpSpPr bwMode="auto">
          <a:xfrm>
            <a:off x="2217421" y="2655570"/>
            <a:ext cx="10107930" cy="1674496"/>
            <a:chOff x="0" y="0"/>
            <a:chExt cx="6558280" cy="933450"/>
          </a:xfrm>
        </p:grpSpPr>
        <p:pic>
          <p:nvPicPr>
            <p:cNvPr id="3081" name="Picture 1" descr="לוגו התאחדות_0001">
              <a:extLst>
                <a:ext uri="{FF2B5EF4-FFF2-40B4-BE49-F238E27FC236}">
                  <a16:creationId xmlns:a16="http://schemas.microsoft.com/office/drawing/2014/main" id="{261E3596-340D-C305-81CE-149ED92F8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2"/>
            <a:stretch>
              <a:fillRect/>
            </a:stretch>
          </p:blipFill>
          <p:spPr bwMode="auto">
            <a:xfrm>
              <a:off x="981075" y="19050"/>
              <a:ext cx="5577205" cy="91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תמונה 12" descr="C:\Users\Salon\Downloads\LOGO.png">
              <a:extLst>
                <a:ext uri="{FF2B5EF4-FFF2-40B4-BE49-F238E27FC236}">
                  <a16:creationId xmlns:a16="http://schemas.microsoft.com/office/drawing/2014/main" id="{55668BD5-AFBD-1719-2076-66877E194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77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0" name="תיבת טקסט 2">
            <a:extLst>
              <a:ext uri="{FF2B5EF4-FFF2-40B4-BE49-F238E27FC236}">
                <a16:creationId xmlns:a16="http://schemas.microsoft.com/office/drawing/2014/main" id="{0952F22E-D026-A7C0-7D56-6F667B408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260" y="996316"/>
            <a:ext cx="8846820" cy="1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960"/>
              </a:spcAft>
              <a:buNone/>
            </a:pPr>
            <a:r>
              <a:rPr lang="en-US" altLang="he-IL" sz="1920" b="1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FÉDÉRATION INTERNATIONALE DE PÉTANQUE ET JEU PROVENÇAL</a:t>
            </a:r>
            <a:endParaRPr lang="en-US" altLang="he-IL" sz="192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920" b="1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altLang="he-IL" sz="192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INDIVIDUAL PRECISION SHOOTING CHAMPIONSHIP RULES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6AB81CE-466E-FF71-A628-256112449F1A}"/>
              </a:ext>
            </a:extLst>
          </p:cNvPr>
          <p:cNvSpPr txBox="1"/>
          <p:nvPr/>
        </p:nvSpPr>
        <p:spPr>
          <a:xfrm>
            <a:off x="4969977" y="6103382"/>
            <a:ext cx="2753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ינואר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A7156-EF25-2740-6D97-7629B5EAE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4A084F9-3CA9-6507-5A5A-44F84B6153D1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- 0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2312389-1C11-B714-F8D7-89743CAC3897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13E0F5C-8EC7-7B81-AA8F-13A550D6F639}"/>
              </a:ext>
            </a:extLst>
          </p:cNvPr>
          <p:cNvSpPr/>
          <p:nvPr/>
        </p:nvSpPr>
        <p:spPr>
          <a:xfrm>
            <a:off x="11989435" y="3550138"/>
            <a:ext cx="2489200" cy="1462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לא תקפה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7DA5198-9729-E02E-57E8-8A8840738A72}"/>
              </a:ext>
            </a:extLst>
          </p:cNvPr>
          <p:cNvSpPr/>
          <p:nvPr/>
        </p:nvSpPr>
        <p:spPr>
          <a:xfrm>
            <a:off x="8945701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FA961E4-DD69-77B4-F128-31B0C253BD73}"/>
              </a:ext>
            </a:extLst>
          </p:cNvPr>
          <p:cNvSpPr/>
          <p:nvPr/>
        </p:nvSpPr>
        <p:spPr>
          <a:xfrm>
            <a:off x="9285520" y="3051532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E477BB6-040D-0059-69FD-5249D5AC0FF2}"/>
              </a:ext>
            </a:extLst>
          </p:cNvPr>
          <p:cNvSpPr/>
          <p:nvPr/>
        </p:nvSpPr>
        <p:spPr>
          <a:xfrm>
            <a:off x="9647793" y="3541950"/>
            <a:ext cx="2292514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לא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פגע בכדור המטרה, אך לא נחת מעבר למכשול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הסבר בתמונת התרגיל  </a:t>
            </a:r>
            <a:endParaRPr lang="en-US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72F8921-7422-C0FC-F5D4-63FF6D1ECE4E}"/>
              </a:ext>
            </a:extLst>
          </p:cNvPr>
          <p:cNvSpPr/>
          <p:nvPr/>
        </p:nvSpPr>
        <p:spPr>
          <a:xfrm>
            <a:off x="6139486" y="207447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2FDAE1E-65D0-DF13-7D83-5E51ECEE5EF9}"/>
              </a:ext>
            </a:extLst>
          </p:cNvPr>
          <p:cNvSpPr/>
          <p:nvPr/>
        </p:nvSpPr>
        <p:spPr>
          <a:xfrm>
            <a:off x="6418285" y="3059720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8A085FF4-E635-75A3-4531-232ED5E27CC0}"/>
              </a:ext>
            </a:extLst>
          </p:cNvPr>
          <p:cNvSpPr/>
          <p:nvPr/>
        </p:nvSpPr>
        <p:spPr>
          <a:xfrm>
            <a:off x="6319278" y="3550138"/>
            <a:ext cx="2941678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הזריקה לא תקפה,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פגע בכדור המטרה, פגע בכדור המכשול, </a:t>
            </a:r>
            <a:r>
              <a:rPr lang="he-IL" sz="2400" u="sng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שניהם יצאו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החוצה ממעגל המטרה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B53EF0FD-24B8-9DF0-91DA-7474C4DE251C}"/>
              </a:ext>
            </a:extLst>
          </p:cNvPr>
          <p:cNvSpPr/>
          <p:nvPr/>
        </p:nvSpPr>
        <p:spPr>
          <a:xfrm>
            <a:off x="2970415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F284FAB-D096-449F-4BA1-8D7DD2D9C59E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06A88AB6-422A-07BF-7977-4493FE426BEC}"/>
              </a:ext>
            </a:extLst>
          </p:cNvPr>
          <p:cNvSpPr/>
          <p:nvPr/>
        </p:nvSpPr>
        <p:spPr>
          <a:xfrm>
            <a:off x="536617" y="3722944"/>
            <a:ext cx="2153475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הזריקה לא תקפה,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לא הייתה פגיעה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47FFD353-EDA5-D14B-F104-D5156966F80D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37AD4764-C159-2BE6-516E-24A11E649872}"/>
              </a:ext>
            </a:extLst>
          </p:cNvPr>
          <p:cNvSpPr/>
          <p:nvPr/>
        </p:nvSpPr>
        <p:spPr>
          <a:xfrm>
            <a:off x="11741256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5DA9780A-2F2F-32A2-A9DC-4A8F1F3EA9BE}"/>
              </a:ext>
            </a:extLst>
          </p:cNvPr>
          <p:cNvSpPr/>
          <p:nvPr/>
        </p:nvSpPr>
        <p:spPr>
          <a:xfrm>
            <a:off x="3143874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2DDB971A-11FB-1C1A-0BD4-5C33BF8598CB}"/>
              </a:ext>
            </a:extLst>
          </p:cNvPr>
          <p:cNvSpPr/>
          <p:nvPr/>
        </p:nvSpPr>
        <p:spPr>
          <a:xfrm>
            <a:off x="3488579" y="3576830"/>
            <a:ext cx="2292514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לא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פגע בכדור המטרה, אך לא נחת מעבר למכשול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הסבר בתמונת התרגיל </a:t>
            </a:r>
            <a:endParaRPr lang="en-US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6187103-9EB4-0A59-C9AD-C4598FDB4F13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128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F7AC-4ED8-4CD3-AD60-2D128730E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32B718F-96F2-763A-5BA1-D940E372B1C3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- 1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FE7D10C-52A5-3A18-8DFF-32ABACC1B959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5EAE182-C54B-3430-1A2F-0415E60FCA7D}"/>
              </a:ext>
            </a:extLst>
          </p:cNvPr>
          <p:cNvSpPr/>
          <p:nvPr/>
        </p:nvSpPr>
        <p:spPr>
          <a:xfrm>
            <a:off x="11741256" y="3588200"/>
            <a:ext cx="2484815" cy="1462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- 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המטרה נפגע , אך לא יצא ממעגל המטרה </a:t>
            </a:r>
          </a:p>
          <a:p>
            <a:pPr marL="0" indent="0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18573DF-E5D7-B859-EE20-DE6563E3AD37}"/>
              </a:ext>
            </a:extLst>
          </p:cNvPr>
          <p:cNvSpPr/>
          <p:nvPr/>
        </p:nvSpPr>
        <p:spPr>
          <a:xfrm>
            <a:off x="8892188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55639B1-8EE6-3B4C-E11B-31EFA8778909}"/>
              </a:ext>
            </a:extLst>
          </p:cNvPr>
          <p:cNvSpPr/>
          <p:nvPr/>
        </p:nvSpPr>
        <p:spPr>
          <a:xfrm>
            <a:off x="9072062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93B15DB-E672-98B1-6CE1-40A7807595D9}"/>
              </a:ext>
            </a:extLst>
          </p:cNvPr>
          <p:cNvSpPr/>
          <p:nvPr/>
        </p:nvSpPr>
        <p:spPr>
          <a:xfrm>
            <a:off x="9072062" y="3541950"/>
            <a:ext cx="2292514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- כדור הצליפה פגע בכדור המטרה, לפני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היה מגע עם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המכשול (</a:t>
            </a: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)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5B25EE0-0D3E-ED73-B22E-2BFC6FB4C675}"/>
              </a:ext>
            </a:extLst>
          </p:cNvPr>
          <p:cNvSpPr/>
          <p:nvPr/>
        </p:nvSpPr>
        <p:spPr>
          <a:xfrm>
            <a:off x="5698695" y="205753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D3A637E-8913-93B5-A968-F615C5258B21}"/>
              </a:ext>
            </a:extLst>
          </p:cNvPr>
          <p:cNvSpPr/>
          <p:nvPr/>
        </p:nvSpPr>
        <p:spPr>
          <a:xfrm>
            <a:off x="6010586" y="3086631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0DBF5D1-4994-E4F8-3DBB-80586D8F7546}"/>
              </a:ext>
            </a:extLst>
          </p:cNvPr>
          <p:cNvSpPr/>
          <p:nvPr/>
        </p:nvSpPr>
        <p:spPr>
          <a:xfrm>
            <a:off x="5751915" y="3541950"/>
            <a:ext cx="2941678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 תקפה,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- כדור הצליפה פגע בכדור המטרה, ופגע בכדור המכשול.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המכשול </a:t>
            </a:r>
            <a:r>
              <a:rPr kumimoji="0" lang="he-IL" altLang="he-IL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נשאר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 בתוך מעגל המטרה.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endParaRPr lang="he-IL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0D4B78B-FDC0-AC64-8977-151641157220}"/>
              </a:ext>
            </a:extLst>
          </p:cNvPr>
          <p:cNvSpPr/>
          <p:nvPr/>
        </p:nvSpPr>
        <p:spPr>
          <a:xfrm>
            <a:off x="2621833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C435537-5A4D-9F27-F2CF-5820502F72B9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ACF34555-7F80-D3D1-F8DD-F4ED071214C6}"/>
              </a:ext>
            </a:extLst>
          </p:cNvPr>
          <p:cNvSpPr/>
          <p:nvPr/>
        </p:nvSpPr>
        <p:spPr>
          <a:xfrm>
            <a:off x="536617" y="3722944"/>
            <a:ext cx="2153475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----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6B2903E8-16B7-615D-155C-7C32F7C0772A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C5B03CA2-7727-4CB3-295B-87064D427C47}"/>
              </a:ext>
            </a:extLst>
          </p:cNvPr>
          <p:cNvSpPr/>
          <p:nvPr/>
        </p:nvSpPr>
        <p:spPr>
          <a:xfrm>
            <a:off x="11644557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5F671C93-1688-A5DA-0E20-F7BEC9422EEC}"/>
              </a:ext>
            </a:extLst>
          </p:cNvPr>
          <p:cNvSpPr/>
          <p:nvPr/>
        </p:nvSpPr>
        <p:spPr>
          <a:xfrm>
            <a:off x="2904576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FE981AC-9C16-9F9C-F94F-26B2095DB6F0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23C5F151-26DC-D714-EFDC-4607BAD095F1}"/>
              </a:ext>
            </a:extLst>
          </p:cNvPr>
          <p:cNvSpPr/>
          <p:nvPr/>
        </p:nvSpPr>
        <p:spPr>
          <a:xfrm>
            <a:off x="2820692" y="3593887"/>
            <a:ext cx="2548751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</a:t>
            </a: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בכדור המטרה, </a:t>
            </a:r>
          </a:p>
          <a:p>
            <a:pPr marR="0" lvl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לפני מגע עם הכדור, </a:t>
            </a:r>
          </a:p>
          <a:p>
            <a:pPr marR="0" lvl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היה מגע עם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המכשול (כדור)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102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DF322-F257-9223-C6CB-39E1E22F1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2D56C0D-97B8-CB5C-72CE-3FE05C2D5D9B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- 3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15DEB95-DC9F-3B4F-E808-39009A291D3A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BAFA47B-C9C4-1387-2A63-C823691F65C6}"/>
              </a:ext>
            </a:extLst>
          </p:cNvPr>
          <p:cNvSpPr/>
          <p:nvPr/>
        </p:nvSpPr>
        <p:spPr>
          <a:xfrm>
            <a:off x="11741256" y="3588200"/>
            <a:ext cx="2484815" cy="3608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- 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כדור המטרה וכדור הצליפה יצאו שניהם במלוא היקפם את מעגל המטרה.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5666F4A-8A25-A954-54FA-DA68BE15F188}"/>
              </a:ext>
            </a:extLst>
          </p:cNvPr>
          <p:cNvSpPr/>
          <p:nvPr/>
        </p:nvSpPr>
        <p:spPr>
          <a:xfrm>
            <a:off x="8892188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70531FE-0449-5841-1015-E7E7AF550DBB}"/>
              </a:ext>
            </a:extLst>
          </p:cNvPr>
          <p:cNvSpPr/>
          <p:nvPr/>
        </p:nvSpPr>
        <p:spPr>
          <a:xfrm>
            <a:off x="9072062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85D95B3-EAA6-695F-FAE0-16F061D40EB7}"/>
              </a:ext>
            </a:extLst>
          </p:cNvPr>
          <p:cNvSpPr/>
          <p:nvPr/>
        </p:nvSpPr>
        <p:spPr>
          <a:xfrm>
            <a:off x="9072062" y="3541950"/>
            <a:ext cx="229251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וכדור הצליפה יצאו שניהם במלוא היקפם את מעגל המטרה.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EF27F4A-40DF-3203-1D19-03FDF1D1E8A0}"/>
              </a:ext>
            </a:extLst>
          </p:cNvPr>
          <p:cNvSpPr/>
          <p:nvPr/>
        </p:nvSpPr>
        <p:spPr>
          <a:xfrm>
            <a:off x="5698695" y="205753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0DD9B2E-D592-1672-D94C-521691F53EBB}"/>
              </a:ext>
            </a:extLst>
          </p:cNvPr>
          <p:cNvSpPr/>
          <p:nvPr/>
        </p:nvSpPr>
        <p:spPr>
          <a:xfrm>
            <a:off x="6010586" y="3086631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CCC3BFD-34E9-E22A-AD49-D2AC9F0C3EDC}"/>
              </a:ext>
            </a:extLst>
          </p:cNvPr>
          <p:cNvSpPr/>
          <p:nvPr/>
        </p:nvSpPr>
        <p:spPr>
          <a:xfrm>
            <a:off x="5788090" y="3579692"/>
            <a:ext cx="2941678" cy="36547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 תקפה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המטרה, ללא מגע בכדורי המכשול.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וכדור הצליפה יצאו שניהם במלוא היקפם את מעגל המטרה.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5F443318-8E36-9EEC-20D0-9C9E6B8E44CE}"/>
              </a:ext>
            </a:extLst>
          </p:cNvPr>
          <p:cNvSpPr/>
          <p:nvPr/>
        </p:nvSpPr>
        <p:spPr>
          <a:xfrm>
            <a:off x="2621833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1634C934-36FC-B218-D7B0-2BA7BD08D720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1DCF5464-8B59-4011-D98C-A3B7F73E1A40}"/>
              </a:ext>
            </a:extLst>
          </p:cNvPr>
          <p:cNvSpPr/>
          <p:nvPr/>
        </p:nvSpPr>
        <p:spPr>
          <a:xfrm>
            <a:off x="373775" y="3594543"/>
            <a:ext cx="2292513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המטרה –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קושונה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- נפגע, אך נשאר בתוך מעגל המטרה.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EFF34118-D51F-2B2C-D7C5-C8B12A19F4D7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15ECF649-46FA-4FC3-BBEA-600099CBAD26}"/>
              </a:ext>
            </a:extLst>
          </p:cNvPr>
          <p:cNvSpPr/>
          <p:nvPr/>
        </p:nvSpPr>
        <p:spPr>
          <a:xfrm>
            <a:off x="11644557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47AD6995-90B9-8043-DE94-5BD730BED2A5}"/>
              </a:ext>
            </a:extLst>
          </p:cNvPr>
          <p:cNvSpPr/>
          <p:nvPr/>
        </p:nvSpPr>
        <p:spPr>
          <a:xfrm>
            <a:off x="2904576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1763CCD-8875-FEDA-5D95-0FAD94607C1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E6D0532D-602B-02F3-E4F3-F8A3FF3C4093}"/>
              </a:ext>
            </a:extLst>
          </p:cNvPr>
          <p:cNvSpPr/>
          <p:nvPr/>
        </p:nvSpPr>
        <p:spPr>
          <a:xfrm>
            <a:off x="3080932" y="3550747"/>
            <a:ext cx="229251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 מגע עם  </a:t>
            </a: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המכשול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וכדור הצליפה יצאו שניהם במלוא היקפם את מעגל המטרה.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093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E156A-38C4-DC00-8A26-E8BBC4FB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508EEA4-A482-C6F0-114D-2BA80EDA57AA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- 5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59431E3-6142-C710-3CEA-98C7F7C42BEC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5FFC392-8F69-B111-6829-CF2E36FE47DC}"/>
              </a:ext>
            </a:extLst>
          </p:cNvPr>
          <p:cNvSpPr/>
          <p:nvPr/>
        </p:nvSpPr>
        <p:spPr>
          <a:xfrm>
            <a:off x="11741256" y="3588200"/>
            <a:ext cx="2484815" cy="46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- 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כדור המטרה יצא במלוא היקפו את מעגל המטרה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כדור הצליפה נשאר במקומו במעגל המטרה.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F18077D-F370-D51E-8DA2-A5FB22755A44}"/>
              </a:ext>
            </a:extLst>
          </p:cNvPr>
          <p:cNvSpPr/>
          <p:nvPr/>
        </p:nvSpPr>
        <p:spPr>
          <a:xfrm>
            <a:off x="8892188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690E14A-5E09-B901-201A-23707AFDE16D}"/>
              </a:ext>
            </a:extLst>
          </p:cNvPr>
          <p:cNvSpPr/>
          <p:nvPr/>
        </p:nvSpPr>
        <p:spPr>
          <a:xfrm>
            <a:off x="9072062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1F1363E-5816-EFF8-5070-90BF3CD2BB5A}"/>
              </a:ext>
            </a:extLst>
          </p:cNvPr>
          <p:cNvSpPr/>
          <p:nvPr/>
        </p:nvSpPr>
        <p:spPr>
          <a:xfrm>
            <a:off x="8936897" y="3568934"/>
            <a:ext cx="232647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,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יצא  במלוא היקפו את מעגל המטרה.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נשאר במקומו במעגל המטרה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069BC9E-8E8B-0515-FECC-866D69859A7D}"/>
              </a:ext>
            </a:extLst>
          </p:cNvPr>
          <p:cNvSpPr/>
          <p:nvPr/>
        </p:nvSpPr>
        <p:spPr>
          <a:xfrm>
            <a:off x="5698695" y="205753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723DC5D-A1A3-BA6B-ED2E-EC5D83D394E4}"/>
              </a:ext>
            </a:extLst>
          </p:cNvPr>
          <p:cNvSpPr/>
          <p:nvPr/>
        </p:nvSpPr>
        <p:spPr>
          <a:xfrm>
            <a:off x="6010586" y="3086631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84BBB8C-A7E8-7A53-D1E9-E100D406340C}"/>
              </a:ext>
            </a:extLst>
          </p:cNvPr>
          <p:cNvSpPr/>
          <p:nvPr/>
        </p:nvSpPr>
        <p:spPr>
          <a:xfrm>
            <a:off x="5788090" y="3579692"/>
            <a:ext cx="2941678" cy="36547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 תקפה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המטרה, ללא מגע בכדורי המכשול.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יצא  במלוא היקפו את מעגל המטרה.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נשאר במקומו במעגל המטרה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E1870184-76DA-C83A-76ED-B9F4781F5BB9}"/>
              </a:ext>
            </a:extLst>
          </p:cNvPr>
          <p:cNvSpPr/>
          <p:nvPr/>
        </p:nvSpPr>
        <p:spPr>
          <a:xfrm>
            <a:off x="2621833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DBC34A69-5702-6537-25C3-CA3F43EBD370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3568D9D-DDE0-CAAA-962E-5CCAAF0834E6}"/>
              </a:ext>
            </a:extLst>
          </p:cNvPr>
          <p:cNvSpPr/>
          <p:nvPr/>
        </p:nvSpPr>
        <p:spPr>
          <a:xfrm>
            <a:off x="373775" y="3594543"/>
            <a:ext cx="2292513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המטרה –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קושונה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- נפגע,  יצא ממעגל המטרה.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CB834CAF-37CC-644F-F3E3-8443CFC8B515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900F54D8-4788-12AE-1BC7-BAD99785AF66}"/>
              </a:ext>
            </a:extLst>
          </p:cNvPr>
          <p:cNvSpPr/>
          <p:nvPr/>
        </p:nvSpPr>
        <p:spPr>
          <a:xfrm>
            <a:off x="11644557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EA6E7CF5-F622-50EF-9E17-0DC07167096F}"/>
              </a:ext>
            </a:extLst>
          </p:cNvPr>
          <p:cNvSpPr/>
          <p:nvPr/>
        </p:nvSpPr>
        <p:spPr>
          <a:xfrm>
            <a:off x="2904576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3087E13-F512-1A09-3FB9-DD39D65E7885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72B2C3BE-AF6A-E2F6-8A21-DB5F272F4987}"/>
              </a:ext>
            </a:extLst>
          </p:cNvPr>
          <p:cNvSpPr/>
          <p:nvPr/>
        </p:nvSpPr>
        <p:spPr>
          <a:xfrm>
            <a:off x="3076928" y="3440961"/>
            <a:ext cx="229251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יצא  במלוא היקפו את מעגל המטרה.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נשאר במקומו במעגל המטרה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7384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תמונה 3">
            <a:extLst>
              <a:ext uri="{FF2B5EF4-FFF2-40B4-BE49-F238E27FC236}">
                <a16:creationId xmlns:a16="http://schemas.microsoft.com/office/drawing/2014/main" id="{3F25CFEF-174B-D8D7-8C48-F4894CB6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68" y="2004954"/>
            <a:ext cx="10963863" cy="49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B735C796-A029-7990-2E04-8C21B3FF03BB}"/>
              </a:ext>
            </a:extLst>
          </p:cNvPr>
          <p:cNvSpPr/>
          <p:nvPr/>
        </p:nvSpPr>
        <p:spPr>
          <a:xfrm>
            <a:off x="2292198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תמונה 1">
            <a:extLst>
              <a:ext uri="{FF2B5EF4-FFF2-40B4-BE49-F238E27FC236}">
                <a16:creationId xmlns:a16="http://schemas.microsoft.com/office/drawing/2014/main" id="{17EF7764-AC7C-BCD0-5688-F708368C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62" y="1695450"/>
            <a:ext cx="11139584" cy="574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תיבת טקסט 4">
            <a:extLst>
              <a:ext uri="{FF2B5EF4-FFF2-40B4-BE49-F238E27FC236}">
                <a16:creationId xmlns:a16="http://schemas.microsoft.com/office/drawing/2014/main" id="{DAA3766A-A800-8267-1AF8-EC6146E1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269" y="6326730"/>
            <a:ext cx="280035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16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נחיתה של כדור הצליפה חייבת להיות אחרי המכשול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8D5B2440-586E-90A5-0FCC-7A234E73F253}"/>
              </a:ext>
            </a:extLst>
          </p:cNvPr>
          <p:cNvCxnSpPr>
            <a:cxnSpLocks/>
          </p:cNvCxnSpPr>
          <p:nvPr/>
        </p:nvCxnSpPr>
        <p:spPr>
          <a:xfrm flipV="1">
            <a:off x="3288143" y="5722844"/>
            <a:ext cx="0" cy="60388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 0">
            <a:extLst>
              <a:ext uri="{FF2B5EF4-FFF2-40B4-BE49-F238E27FC236}">
                <a16:creationId xmlns:a16="http://schemas.microsoft.com/office/drawing/2014/main" id="{4E606CAC-2E6E-53E4-2258-A3AB955385F6}"/>
              </a:ext>
            </a:extLst>
          </p:cNvPr>
          <p:cNvSpPr/>
          <p:nvPr/>
        </p:nvSpPr>
        <p:spPr>
          <a:xfrm>
            <a:off x="3012960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תמונה 3">
            <a:extLst>
              <a:ext uri="{FF2B5EF4-FFF2-40B4-BE49-F238E27FC236}">
                <a16:creationId xmlns:a16="http://schemas.microsoft.com/office/drawing/2014/main" id="{782589F7-B4E2-A1A1-CA28-1A14C60A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95" y="1781176"/>
            <a:ext cx="1171507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FA9C4C01-634C-0F13-EB79-83B65933B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79105"/>
              </p:ext>
            </p:extLst>
          </p:nvPr>
        </p:nvGraphicFramePr>
        <p:xfrm>
          <a:off x="1420009" y="4447055"/>
          <a:ext cx="5645862" cy="3207514"/>
        </p:xfrm>
        <a:graphic>
          <a:graphicData uri="http://schemas.openxmlformats.org/drawingml/2006/table">
            <a:tbl>
              <a:tblPr rtl="1"/>
              <a:tblGrid>
                <a:gridCol w="4560659">
                  <a:extLst>
                    <a:ext uri="{9D8B030D-6E8A-4147-A177-3AD203B41FA5}">
                      <a16:colId xmlns:a16="http://schemas.microsoft.com/office/drawing/2014/main" val="2177172720"/>
                    </a:ext>
                  </a:extLst>
                </a:gridCol>
                <a:gridCol w="1085203">
                  <a:extLst>
                    <a:ext uri="{9D8B030D-6E8A-4147-A177-3AD203B41FA5}">
                      <a16:colId xmlns:a16="http://schemas.microsoft.com/office/drawing/2014/main" val="140009033"/>
                    </a:ext>
                  </a:extLst>
                </a:gridCol>
              </a:tblGrid>
              <a:tr h="540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תוצאות הצליפה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נקודות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20202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כדור המטרה יוצא ממעגל המטרה, וכדור הצליפה נשאר בתוך מעגל המטרה "קארו"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13529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הצלחה – כדור המטרה נפגע. כדור המטרה וכדור הצליפה יוצאים מגבולות מעגל המטרה 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46849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נגיעה – כדור המטרה וכדור המכשול נפגעים. כדור המכשול נשאר בתוך מעגל המטרה 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382178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החטאה או פגיעה בכדור המטרה ובכדור המכשול, כדור המכשול יצא ממעגל המטרה 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0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97068"/>
                  </a:ext>
                </a:extLst>
              </a:tr>
            </a:tbl>
          </a:graphicData>
        </a:graphic>
      </p:graphicFrame>
      <p:sp>
        <p:nvSpPr>
          <p:cNvPr id="2" name="Text 0">
            <a:extLst>
              <a:ext uri="{FF2B5EF4-FFF2-40B4-BE49-F238E27FC236}">
                <a16:creationId xmlns:a16="http://schemas.microsoft.com/office/drawing/2014/main" id="{A1A7842A-C4BF-93DD-97D3-C5FA0409B5F3}"/>
              </a:ext>
            </a:extLst>
          </p:cNvPr>
          <p:cNvSpPr/>
          <p:nvPr/>
        </p:nvSpPr>
        <p:spPr>
          <a:xfrm>
            <a:off x="3080386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תמונה 3">
            <a:extLst>
              <a:ext uri="{FF2B5EF4-FFF2-40B4-BE49-F238E27FC236}">
                <a16:creationId xmlns:a16="http://schemas.microsoft.com/office/drawing/2014/main" id="{14DF04E0-AA3B-C036-89A3-A5070B13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00" y="1517275"/>
            <a:ext cx="10936067" cy="604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תיבת טקסט 4">
            <a:extLst>
              <a:ext uri="{FF2B5EF4-FFF2-40B4-BE49-F238E27FC236}">
                <a16:creationId xmlns:a16="http://schemas.microsoft.com/office/drawing/2014/main" id="{F2428036-F39B-5ED8-E84C-67C0CCFC5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886" y="6061039"/>
            <a:ext cx="27984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16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נחיתה של כדור הצליפה חייבת להיות אחרי המכשול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79968B10-4D84-DD49-5CAA-E0DBA41A612B}"/>
              </a:ext>
            </a:extLst>
          </p:cNvPr>
          <p:cNvCxnSpPr>
            <a:cxnSpLocks/>
          </p:cNvCxnSpPr>
          <p:nvPr/>
        </p:nvCxnSpPr>
        <p:spPr>
          <a:xfrm flipV="1">
            <a:off x="5415524" y="5383876"/>
            <a:ext cx="310514" cy="53911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 0">
            <a:extLst>
              <a:ext uri="{FF2B5EF4-FFF2-40B4-BE49-F238E27FC236}">
                <a16:creationId xmlns:a16="http://schemas.microsoft.com/office/drawing/2014/main" id="{1A7E7E9B-E0A1-FC88-5A54-B7C6E0C66B0A}"/>
              </a:ext>
            </a:extLst>
          </p:cNvPr>
          <p:cNvSpPr/>
          <p:nvPr/>
        </p:nvSpPr>
        <p:spPr>
          <a:xfrm>
            <a:off x="2292198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תמונה 1">
            <a:extLst>
              <a:ext uri="{FF2B5EF4-FFF2-40B4-BE49-F238E27FC236}">
                <a16:creationId xmlns:a16="http://schemas.microsoft.com/office/drawing/2014/main" id="{E3D2726D-506E-2B95-3375-ABF171D9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74" y="1942540"/>
            <a:ext cx="11467231" cy="534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29695928-C93F-A62E-4CFF-76125F7482B6}"/>
              </a:ext>
            </a:extLst>
          </p:cNvPr>
          <p:cNvSpPr/>
          <p:nvPr/>
        </p:nvSpPr>
        <p:spPr>
          <a:xfrm>
            <a:off x="2292198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75666" y="532270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מבנה התחרות ונהלים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4" y="891860"/>
            <a:ext cx="1835993" cy="1835993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211220" y="1898870"/>
            <a:ext cx="22860" cy="5090398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431723" y="2119374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990716" y="1898870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68047" y="1937506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1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8253612" y="1969712"/>
            <a:ext cx="214002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סבב מוקדמות ראשון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8253612" y="2497992"/>
            <a:ext cx="214002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20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צליפות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במגבלת זמן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15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דקות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95046" y="3356433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990716" y="3135929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68047" y="3174565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2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051539" y="3206772"/>
            <a:ext cx="2140148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סבב מוקדמות שני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051539" y="3735052"/>
            <a:ext cx="2140148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20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צליפות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נוספות לקביעת הדירוג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431723" y="4422757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990716" y="4202253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068047" y="4240889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3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253612" y="4273095"/>
            <a:ext cx="214002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שלב נוקאאוט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253612" y="4833582"/>
            <a:ext cx="214002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8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בעלי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הציון הגבוה ביותר עוברים הלאה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6395046" y="5489200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990716" y="5268696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068047" y="5307332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4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4051539" y="5339538"/>
            <a:ext cx="2140148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שובר שוויון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4051539" y="5867818"/>
            <a:ext cx="2140148" cy="12949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צליפה יחידה מ-7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מטר</a:t>
            </a: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בכל תרגיל </a:t>
            </a:r>
          </a:p>
          <a:p>
            <a:pPr marL="0" indent="0" algn="ct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עד הכרעה סופית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CF10326D-6991-B8E6-A63D-8C1BEAC0A44F}"/>
              </a:ext>
            </a:extLst>
          </p:cNvPr>
          <p:cNvSpPr/>
          <p:nvPr/>
        </p:nvSpPr>
        <p:spPr>
          <a:xfrm>
            <a:off x="12672578" y="2497992"/>
            <a:ext cx="1430238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הסדר נקבע בהגרלה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648DDBFF-0777-943E-363F-876B8461FC32}"/>
              </a:ext>
            </a:extLst>
          </p:cNvPr>
          <p:cNvSpPr/>
          <p:nvPr/>
        </p:nvSpPr>
        <p:spPr>
          <a:xfrm>
            <a:off x="2334513" y="3753245"/>
            <a:ext cx="1835993" cy="173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הסדר נקבע על ידי התוצאה </a:t>
            </a:r>
          </a:p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שחקן עם התוצאה הנמוכה מתחיל ראשון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BA82AD72-514C-E547-AC83-BE8D1C61C584}"/>
              </a:ext>
            </a:extLst>
          </p:cNvPr>
          <p:cNvSpPr/>
          <p:nvPr/>
        </p:nvSpPr>
        <p:spPr>
          <a:xfrm>
            <a:off x="521370" y="3770178"/>
            <a:ext cx="1669971" cy="1361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תוצאות הניקוד של שני הסבבים קובע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CA5200AA-965D-B0F8-430A-26D844BDA2A2}"/>
              </a:ext>
            </a:extLst>
          </p:cNvPr>
          <p:cNvSpPr/>
          <p:nvPr/>
        </p:nvSpPr>
        <p:spPr>
          <a:xfrm>
            <a:off x="10930582" y="4829356"/>
            <a:ext cx="214002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מהסיבוב הראשון </a:t>
            </a:r>
          </a:p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מהסיבוב השני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01184C13-B15E-95C1-2D25-F487FEA60ED8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2023F31E-054F-2D2A-AB0F-1B958D6E234D}"/>
              </a:ext>
            </a:extLst>
          </p:cNvPr>
          <p:cNvSpPr/>
          <p:nvPr/>
        </p:nvSpPr>
        <p:spPr>
          <a:xfrm>
            <a:off x="10307066" y="2467811"/>
            <a:ext cx="2140029" cy="113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ארבע צליפות, בארבע מרחקים שונים בכל תרגיל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yohann\Desktop\petanque\ECOLES\LES BONNES PRESENTATION\12829377_1017311495012397_3672359996968813665_o.jpg">
            <a:extLst>
              <a:ext uri="{FF2B5EF4-FFF2-40B4-BE49-F238E27FC236}">
                <a16:creationId xmlns:a16="http://schemas.microsoft.com/office/drawing/2014/main" id="{94B69E42-1842-7EC0-91C9-CB610843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400050"/>
            <a:ext cx="6998970" cy="46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B5407F24-24D2-F2D0-F533-D84E7FD2EC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44065" y="5238750"/>
            <a:ext cx="10542270" cy="2590800"/>
          </a:xfrm>
        </p:spPr>
        <p:txBody>
          <a:bodyPr/>
          <a:lstStyle/>
          <a:p>
            <a:r>
              <a:rPr lang="he-IL" altLang="fr-FR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ש ו פ ט</a:t>
            </a:r>
            <a:endParaRPr lang="fr-FR" altLang="fr-FR" sz="2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השופט הוא הנציג  הרשמי  של התאחדות מועדוני הפטאנק בישראל</a:t>
            </a:r>
            <a:r>
              <a:rPr lang="fr-FR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br>
              <a:rPr lang="fr-FR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  <a:t>יש לו את הסמכות לקבל את כל ההחלטות השיפוטיות  במסגרת תפקידו על מנת  ליישם  את  החוקה  בצורה  הוגנת בתחרויות ובמפגשי הפטאנק.</a:t>
            </a:r>
            <a:endParaRPr lang="fr-FR" altLang="fr-FR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00" name="מציין מיקום של מספר שקופית 1">
            <a:extLst>
              <a:ext uri="{FF2B5EF4-FFF2-40B4-BE49-F238E27FC236}">
                <a16:creationId xmlns:a16="http://schemas.microsoft.com/office/drawing/2014/main" id="{D79C0A36-F1BE-BC74-E2FD-A7ED2B87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4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540" indent="-342900">
              <a:spcBef>
                <a:spcPct val="20000"/>
              </a:spcBef>
              <a:buChar char="–"/>
              <a:defRPr sz="336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74320">
              <a:spcBef>
                <a:spcPct val="20000"/>
              </a:spcBef>
              <a:buChar char="•"/>
              <a:defRPr sz="288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240" indent="-27432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8880" indent="-27432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5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616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4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B2DB8-085A-47B4-AEBD-07CD0E5DC393}" type="slidenum">
              <a:rPr lang="fr-FR" altLang="fr-FR" sz="168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68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9"/>
          <p:cNvSpPr/>
          <p:nvPr/>
        </p:nvSpPr>
        <p:spPr>
          <a:xfrm>
            <a:off x="6234799" y="2126470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התקדמות לפי טבלת התמודדויות: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6234739" y="2637468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61337" y="2601775"/>
            <a:ext cx="3458111" cy="69414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2435438"/>
            <a:ext cx="340162" cy="340162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9556702" y="2520448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6363386" y="2888947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1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6234799" y="3482354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3312333"/>
            <a:ext cx="340162" cy="340162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9556702" y="3397344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 15"/>
          <p:cNvSpPr/>
          <p:nvPr/>
        </p:nvSpPr>
        <p:spPr>
          <a:xfrm>
            <a:off x="6363386" y="3765842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Shape 16"/>
          <p:cNvSpPr/>
          <p:nvPr/>
        </p:nvSpPr>
        <p:spPr>
          <a:xfrm>
            <a:off x="6166694" y="4359249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4189228"/>
            <a:ext cx="340162" cy="340162"/>
          </a:xfrm>
          <a:prstGeom prst="rect">
            <a:avLst/>
          </a:prstGeom>
        </p:spPr>
      </p:pic>
      <p:sp>
        <p:nvSpPr>
          <p:cNvPr id="29" name="Text 17"/>
          <p:cNvSpPr/>
          <p:nvPr/>
        </p:nvSpPr>
        <p:spPr>
          <a:xfrm>
            <a:off x="9556702" y="4274239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Text 18"/>
          <p:cNvSpPr/>
          <p:nvPr/>
        </p:nvSpPr>
        <p:spPr>
          <a:xfrm>
            <a:off x="6363386" y="4642737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3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Shape 19"/>
          <p:cNvSpPr/>
          <p:nvPr/>
        </p:nvSpPr>
        <p:spPr>
          <a:xfrm>
            <a:off x="6234799" y="5236145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5066123"/>
            <a:ext cx="340162" cy="340162"/>
          </a:xfrm>
          <a:prstGeom prst="rect">
            <a:avLst/>
          </a:prstGeom>
        </p:spPr>
      </p:pic>
      <p:sp>
        <p:nvSpPr>
          <p:cNvPr id="34" name="Text 20"/>
          <p:cNvSpPr/>
          <p:nvPr/>
        </p:nvSpPr>
        <p:spPr>
          <a:xfrm>
            <a:off x="9556702" y="5151134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Text 21"/>
          <p:cNvSpPr/>
          <p:nvPr/>
        </p:nvSpPr>
        <p:spPr>
          <a:xfrm>
            <a:off x="6363386" y="5519633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2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6" name="Text 22"/>
          <p:cNvSpPr/>
          <p:nvPr/>
        </p:nvSpPr>
        <p:spPr>
          <a:xfrm>
            <a:off x="2560321" y="6541747"/>
            <a:ext cx="8489483" cy="1198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שני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שחקנים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צולפים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לסרוגי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ן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אותו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מסלול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צליפה</a:t>
            </a:r>
          </a:p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lvl="0">
              <a:lnSpc>
                <a:spcPts val="140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השחקן מבין השניים שהשיג ציון טוב יותר מיריבו עולה לשלב הבא</a:t>
            </a:r>
          </a:p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Text 0">
            <a:extLst>
              <a:ext uri="{FF2B5EF4-FFF2-40B4-BE49-F238E27FC236}">
                <a16:creationId xmlns:a16="http://schemas.microsoft.com/office/drawing/2014/main" id="{2A5CE416-D09C-5E92-1C0F-C6BB433085F2}"/>
              </a:ext>
            </a:extLst>
          </p:cNvPr>
          <p:cNvSpPr/>
          <p:nvPr/>
        </p:nvSpPr>
        <p:spPr>
          <a:xfrm>
            <a:off x="8275666" y="532270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שלב סופי – רבע, חצי, גמר 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8" name="Image 4" descr="preencoded.png">
            <a:extLst>
              <a:ext uri="{FF2B5EF4-FFF2-40B4-BE49-F238E27FC236}">
                <a16:creationId xmlns:a16="http://schemas.microsoft.com/office/drawing/2014/main" id="{A1CB9D9C-42F2-CDA9-FD51-EA4CFE8F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61338" y="5134260"/>
            <a:ext cx="3458111" cy="69414"/>
          </a:xfrm>
          <a:prstGeom prst="rect">
            <a:avLst/>
          </a:prstGeom>
        </p:spPr>
      </p:pic>
      <p:pic>
        <p:nvPicPr>
          <p:cNvPr id="39" name="Image 4" descr="preencoded.png">
            <a:extLst>
              <a:ext uri="{FF2B5EF4-FFF2-40B4-BE49-F238E27FC236}">
                <a16:creationId xmlns:a16="http://schemas.microsoft.com/office/drawing/2014/main" id="{CC98B64E-73D7-93AF-6AFB-2C690A7855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94827" y="4327495"/>
            <a:ext cx="3458111" cy="69414"/>
          </a:xfrm>
          <a:prstGeom prst="rect">
            <a:avLst/>
          </a:prstGeom>
        </p:spPr>
      </p:pic>
      <p:pic>
        <p:nvPicPr>
          <p:cNvPr id="40" name="Image 4" descr="preencoded.png">
            <a:extLst>
              <a:ext uri="{FF2B5EF4-FFF2-40B4-BE49-F238E27FC236}">
                <a16:creationId xmlns:a16="http://schemas.microsoft.com/office/drawing/2014/main" id="{817E3BC7-EC12-BCBE-A375-7FC23C2E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94826" y="3456038"/>
            <a:ext cx="3458111" cy="69414"/>
          </a:xfrm>
          <a:prstGeom prst="rect">
            <a:avLst/>
          </a:prstGeom>
        </p:spPr>
      </p:pic>
      <p:pic>
        <p:nvPicPr>
          <p:cNvPr id="41" name="Image 4" descr="preencoded.png">
            <a:extLst>
              <a:ext uri="{FF2B5EF4-FFF2-40B4-BE49-F238E27FC236}">
                <a16:creationId xmlns:a16="http://schemas.microsoft.com/office/drawing/2014/main" id="{1BAA9F9A-28B3-768B-7986-2C468A11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94827" y="6006262"/>
            <a:ext cx="3458111" cy="69414"/>
          </a:xfrm>
          <a:prstGeom prst="rect">
            <a:avLst/>
          </a:prstGeom>
        </p:spPr>
      </p:pic>
      <p:pic>
        <p:nvPicPr>
          <p:cNvPr id="42" name="Image 4" descr="preencoded.png">
            <a:extLst>
              <a:ext uri="{FF2B5EF4-FFF2-40B4-BE49-F238E27FC236}">
                <a16:creationId xmlns:a16="http://schemas.microsoft.com/office/drawing/2014/main" id="{DFD202ED-8C77-7C70-F187-022AF75FF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4" y="2951295"/>
            <a:ext cx="3458111" cy="69414"/>
          </a:xfrm>
          <a:prstGeom prst="rect">
            <a:avLst/>
          </a:prstGeom>
        </p:spPr>
      </p:pic>
      <p:pic>
        <p:nvPicPr>
          <p:cNvPr id="43" name="Image 4" descr="preencoded.png">
            <a:extLst>
              <a:ext uri="{FF2B5EF4-FFF2-40B4-BE49-F238E27FC236}">
                <a16:creationId xmlns:a16="http://schemas.microsoft.com/office/drawing/2014/main" id="{240D2EA6-1C74-8920-7B9E-F439F94C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3" y="3933706"/>
            <a:ext cx="3458111" cy="69414"/>
          </a:xfrm>
          <a:prstGeom prst="rect">
            <a:avLst/>
          </a:prstGeom>
        </p:spPr>
      </p:pic>
      <p:pic>
        <p:nvPicPr>
          <p:cNvPr id="44" name="Image 4" descr="preencoded.png">
            <a:extLst>
              <a:ext uri="{FF2B5EF4-FFF2-40B4-BE49-F238E27FC236}">
                <a16:creationId xmlns:a16="http://schemas.microsoft.com/office/drawing/2014/main" id="{2E8A38D2-41F3-8A07-0F07-BD85BCA5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4" y="4774668"/>
            <a:ext cx="3458111" cy="69414"/>
          </a:xfrm>
          <a:prstGeom prst="rect">
            <a:avLst/>
          </a:prstGeom>
        </p:spPr>
      </p:pic>
      <p:pic>
        <p:nvPicPr>
          <p:cNvPr id="45" name="Image 4" descr="preencoded.png">
            <a:extLst>
              <a:ext uri="{FF2B5EF4-FFF2-40B4-BE49-F238E27FC236}">
                <a16:creationId xmlns:a16="http://schemas.microsoft.com/office/drawing/2014/main" id="{CB825F89-EF61-5082-8912-06F2723C2D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2" y="5657351"/>
            <a:ext cx="3458111" cy="69414"/>
          </a:xfrm>
          <a:prstGeom prst="rect">
            <a:avLst/>
          </a:prstGeom>
        </p:spPr>
      </p:pic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CC78EC39-C634-405A-9D0C-8870CE2008E0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9794827" y="2638144"/>
            <a:ext cx="0" cy="340282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D423C716-F067-25AD-892A-F71B56CB4DB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289598" y="2995347"/>
            <a:ext cx="5585" cy="97306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92BD43D8-6DF5-AAB9-482B-B5002D35927F}"/>
              </a:ext>
            </a:extLst>
          </p:cNvPr>
          <p:cNvCxnSpPr>
            <a:cxnSpLocks/>
          </p:cNvCxnSpPr>
          <p:nvPr/>
        </p:nvCxnSpPr>
        <p:spPr>
          <a:xfrm>
            <a:off x="6282592" y="4770494"/>
            <a:ext cx="5585" cy="97306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Image 4" descr="preencoded.png">
            <a:extLst>
              <a:ext uri="{FF2B5EF4-FFF2-40B4-BE49-F238E27FC236}">
                <a16:creationId xmlns:a16="http://schemas.microsoft.com/office/drawing/2014/main" id="{EC9DFADE-F0AA-1D6D-66E6-3E35A0B8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2834279" y="3395838"/>
            <a:ext cx="3458111" cy="69414"/>
          </a:xfrm>
          <a:prstGeom prst="rect">
            <a:avLst/>
          </a:prstGeom>
        </p:spPr>
      </p:pic>
      <p:pic>
        <p:nvPicPr>
          <p:cNvPr id="55" name="Image 4" descr="preencoded.png">
            <a:extLst>
              <a:ext uri="{FF2B5EF4-FFF2-40B4-BE49-F238E27FC236}">
                <a16:creationId xmlns:a16="http://schemas.microsoft.com/office/drawing/2014/main" id="{B5987EC6-F07F-5E4B-4EB1-EDC093E5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2836934" y="5203674"/>
            <a:ext cx="3458111" cy="69414"/>
          </a:xfrm>
          <a:prstGeom prst="rect">
            <a:avLst/>
          </a:prstGeom>
        </p:spPr>
      </p:pic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57A3BA8C-7064-BE28-CE48-9F4C6C8CFB0B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2836934" y="3425718"/>
            <a:ext cx="0" cy="181266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Image 4" descr="preencoded.png">
            <a:extLst>
              <a:ext uri="{FF2B5EF4-FFF2-40B4-BE49-F238E27FC236}">
                <a16:creationId xmlns:a16="http://schemas.microsoft.com/office/drawing/2014/main" id="{E4772C97-3733-D938-DA85-AAE9C8C7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8" t="-13869" r="35429"/>
          <a:stretch>
            <a:fillRect/>
          </a:stretch>
        </p:blipFill>
        <p:spPr>
          <a:xfrm flipV="1">
            <a:off x="1781080" y="4209086"/>
            <a:ext cx="1055854" cy="69410"/>
          </a:xfrm>
          <a:prstGeom prst="rect">
            <a:avLst/>
          </a:prstGeom>
        </p:spPr>
      </p:pic>
      <p:sp>
        <p:nvSpPr>
          <p:cNvPr id="59" name="מלבן 58">
            <a:extLst>
              <a:ext uri="{FF2B5EF4-FFF2-40B4-BE49-F238E27FC236}">
                <a16:creationId xmlns:a16="http://schemas.microsoft.com/office/drawing/2014/main" id="{E0D73052-92EE-1FBE-6856-F94CBE285F7D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8F2C347D-3E16-F915-5871-4CA593EC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229" y="4124632"/>
            <a:ext cx="566976" cy="698659"/>
          </a:xfrm>
          <a:prstGeom prst="rect">
            <a:avLst/>
          </a:prstGeom>
        </p:spPr>
      </p:pic>
      <p:sp>
        <p:nvSpPr>
          <p:cNvPr id="3" name="Text 2">
            <a:extLst>
              <a:ext uri="{FF2B5EF4-FFF2-40B4-BE49-F238E27FC236}">
                <a16:creationId xmlns:a16="http://schemas.microsoft.com/office/drawing/2014/main" id="{E2FB9454-5717-BEC2-26B1-CAE467D9D205}"/>
              </a:ext>
            </a:extLst>
          </p:cNvPr>
          <p:cNvSpPr/>
          <p:nvPr/>
        </p:nvSpPr>
        <p:spPr>
          <a:xfrm>
            <a:off x="5181866" y="3979206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קריטריון ראשון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3CB8A1FC-2DBC-F46D-BC67-9E0C17A4D7B8}"/>
              </a:ext>
            </a:extLst>
          </p:cNvPr>
          <p:cNvSpPr/>
          <p:nvPr/>
        </p:nvSpPr>
        <p:spPr>
          <a:xfrm>
            <a:off x="529955" y="4339184"/>
            <a:ext cx="6099691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מספר הפגיעות הגדול ביותר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נקודות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FA55E316-C138-866B-1B0B-BEB6980E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29" y="4971945"/>
            <a:ext cx="566976" cy="698659"/>
          </a:xfrm>
          <a:prstGeom prst="rect">
            <a:avLst/>
          </a:prstGeom>
        </p:spPr>
      </p:pic>
      <p:sp>
        <p:nvSpPr>
          <p:cNvPr id="6" name="Text 4">
            <a:extLst>
              <a:ext uri="{FF2B5EF4-FFF2-40B4-BE49-F238E27FC236}">
                <a16:creationId xmlns:a16="http://schemas.microsoft.com/office/drawing/2014/main" id="{7B7B112D-81FA-456A-1C2C-ECDD09A20FF0}"/>
              </a:ext>
            </a:extLst>
          </p:cNvPr>
          <p:cNvSpPr/>
          <p:nvPr/>
        </p:nvSpPr>
        <p:spPr>
          <a:xfrm>
            <a:off x="5181866" y="4815494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קריטריון שני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0CD3091-D057-763D-E55B-AEA374608D2F}"/>
              </a:ext>
            </a:extLst>
          </p:cNvPr>
          <p:cNvSpPr/>
          <p:nvPr/>
        </p:nvSpPr>
        <p:spPr>
          <a:xfrm>
            <a:off x="499733" y="5179758"/>
            <a:ext cx="6099691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מספר הפגיעות הגדול ביותר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נקודות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E3E0D525-578B-73EB-9D4B-CAD09B049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229" y="5780552"/>
            <a:ext cx="566976" cy="698659"/>
          </a:xfrm>
          <a:prstGeom prst="rect">
            <a:avLst/>
          </a:prstGeom>
        </p:spPr>
      </p:pic>
      <p:sp>
        <p:nvSpPr>
          <p:cNvPr id="9" name="Text 6">
            <a:extLst>
              <a:ext uri="{FF2B5EF4-FFF2-40B4-BE49-F238E27FC236}">
                <a16:creationId xmlns:a16="http://schemas.microsoft.com/office/drawing/2014/main" id="{61564079-D885-F791-B3B5-CC9BCCC1FB93}"/>
              </a:ext>
            </a:extLst>
          </p:cNvPr>
          <p:cNvSpPr/>
          <p:nvPr/>
        </p:nvSpPr>
        <p:spPr>
          <a:xfrm>
            <a:off x="5212088" y="5634748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שוויון מושלם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2F4A34DF-9E68-DEAD-EF83-37D2EDCDAEF2}"/>
              </a:ext>
            </a:extLst>
          </p:cNvPr>
          <p:cNvSpPr/>
          <p:nvPr/>
        </p:nvSpPr>
        <p:spPr>
          <a:xfrm>
            <a:off x="529954" y="6016534"/>
            <a:ext cx="6099691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צליפת כדור אחד בכל תרגיל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במרחק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7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מטר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עד להכרעה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575A7998-DCBE-6D6F-6E3C-59F2506DD288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E3D3CC74-3D82-CEC0-34ED-26DC60386B38}"/>
              </a:ext>
            </a:extLst>
          </p:cNvPr>
          <p:cNvSpPr/>
          <p:nvPr/>
        </p:nvSpPr>
        <p:spPr>
          <a:xfrm>
            <a:off x="8275666" y="532270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שובר שוויון 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0508CB7E-D66A-87CC-4FF8-2EAB7DBD4F5E}"/>
              </a:ext>
            </a:extLst>
          </p:cNvPr>
          <p:cNvSpPr/>
          <p:nvPr/>
        </p:nvSpPr>
        <p:spPr>
          <a:xfrm>
            <a:off x="7003229" y="1558118"/>
            <a:ext cx="6637468" cy="110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שוויון בנקודות בין שני שחקנים</a:t>
            </a:r>
          </a:p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25AA07AA-65C7-DEEE-3EB6-B20B933A24A9}"/>
              </a:ext>
            </a:extLst>
          </p:cNvPr>
          <p:cNvSpPr/>
          <p:nvPr/>
        </p:nvSpPr>
        <p:spPr>
          <a:xfrm>
            <a:off x="10485404" y="233075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שלב שני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F331DA08-2B2F-8A23-DF71-47BA886F7A4D}"/>
              </a:ext>
            </a:extLst>
          </p:cNvPr>
          <p:cNvSpPr/>
          <p:nvPr/>
        </p:nvSpPr>
        <p:spPr>
          <a:xfrm>
            <a:off x="2936838" y="2288737"/>
            <a:ext cx="4768324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בסיום שלב שני העפלה לגמר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42CC0680-0467-3F14-0B4E-7122C0AB827D}"/>
              </a:ext>
            </a:extLst>
          </p:cNvPr>
          <p:cNvSpPr/>
          <p:nvPr/>
        </p:nvSpPr>
        <p:spPr>
          <a:xfrm>
            <a:off x="10993633" y="3434822"/>
            <a:ext cx="2261581" cy="2672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בהתאם לנוהל התחרות כמה עולים לסיבוב שני. </a:t>
            </a:r>
          </a:p>
          <a:p>
            <a:pPr algn="ctr"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שחקנים להם יש מספר נקודות זהה, יעלו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96349AE-50C5-3E81-367B-373A150FD90D}"/>
              </a:ext>
            </a:extLst>
          </p:cNvPr>
          <p:cNvSpPr/>
          <p:nvPr/>
        </p:nvSpPr>
        <p:spPr>
          <a:xfrm>
            <a:off x="4153135" y="3107194"/>
            <a:ext cx="2850094" cy="63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במקרה של </a:t>
            </a: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שיוויון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134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166021" y="7524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תפקידי שופט ואנשי צוות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9635" y="180141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04904" y="1936075"/>
            <a:ext cx="46812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בקרת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עמידה נכונה בתוך מעגל הזריקה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2"/>
          <p:cNvSpPr/>
          <p:nvPr/>
        </p:nvSpPr>
        <p:spPr>
          <a:xfrm>
            <a:off x="2398956" y="2426494"/>
            <a:ext cx="105871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בדיקת מיקום רגליים בזמן הזריקה ותקפות כל זריקה באמצעות שילוט לבן או אדום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69635" y="305868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150912" y="31933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ניהול תרגילים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4"/>
          <p:cNvSpPr/>
          <p:nvPr/>
        </p:nvSpPr>
        <p:spPr>
          <a:xfrm>
            <a:off x="6280190" y="3743471"/>
            <a:ext cx="67059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אחריות על סדר התרגילים, מעקב אחר הזמן ורישום מדויק של הניקוד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69635" y="449465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50912" y="46293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אכיפת כללים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6"/>
          <p:cNvSpPr/>
          <p:nvPr/>
        </p:nvSpPr>
        <p:spPr>
          <a:xfrm>
            <a:off x="4647305" y="5174630"/>
            <a:ext cx="83388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כרטיס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אדום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-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להרמת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רגל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 דריכה על מעגל הזריקה,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יציאה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מהמעגל לפני פגיעה, </a:t>
            </a:r>
            <a:endParaRPr lang="he-IL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או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מגע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לא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חוקי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של כדור הזריקה בקרקע או בכדור המטרה 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69635" y="6060246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150912" y="6194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החלפת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כדורים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8"/>
          <p:cNvSpPr/>
          <p:nvPr/>
        </p:nvSpPr>
        <p:spPr>
          <a:xfrm>
            <a:off x="6280190" y="6787263"/>
            <a:ext cx="67059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החלפת כדורי מטרה או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מכשול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במעגל המטרה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מותרת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רק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לשופט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מורשה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באמצעות מתקן תבנית כדורים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9D63B556-1B61-D74D-0F90-867EAECCB15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306" t="3670"/>
          <a:stretch>
            <a:fillRect/>
          </a:stretch>
        </p:blipFill>
        <p:spPr>
          <a:xfrm>
            <a:off x="527125" y="1936075"/>
            <a:ext cx="3834168" cy="3955670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3C17E386-ACE1-0EA7-5112-CA711DF7B64C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7315200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35" y="2313146"/>
            <a:ext cx="566499" cy="56649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75587" y="2468880"/>
            <a:ext cx="254913" cy="2549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325701" y="3068478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עמידה תקינה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7504033" y="3476744"/>
            <a:ext cx="6182201" cy="604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השחקן חייב להישאר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בתוך מעגל הזריקה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עם שתי רגליו על הקרקע עד שהכדור נגע בקרקע או במטרה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Shape 4"/>
          <p:cNvSpPr/>
          <p:nvPr/>
        </p:nvSpPr>
        <p:spPr>
          <a:xfrm>
            <a:off x="566499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34" y="2313146"/>
            <a:ext cx="566499" cy="566499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6887" y="2468880"/>
            <a:ext cx="254913" cy="2549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577000" y="3068478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כרטיס אדום - הרמת רגל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55332" y="3476743"/>
            <a:ext cx="6182201" cy="599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רגל שעוזבת לגמרי את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הקרקע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באוויר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לפני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נגיעת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הכדור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בקרקע או במטרה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פסילת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7315200" y="4803100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19735" y="4930615"/>
            <a:ext cx="566499" cy="566499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75587" y="5147667"/>
            <a:ext cx="254913" cy="254913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1156989" y="5747266"/>
            <a:ext cx="2529245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כרטיס אדום - נגיעה במעגל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504033" y="6155530"/>
            <a:ext cx="6182201" cy="6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נגיעת רגל השחקן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 מעגל הזריקה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גוררת כרטיס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אדום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ופסילת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הזריקה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Shape 10"/>
          <p:cNvSpPr/>
          <p:nvPr/>
        </p:nvSpPr>
        <p:spPr>
          <a:xfrm>
            <a:off x="566499" y="4803099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7526" y="4930615"/>
            <a:ext cx="566499" cy="566499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6887" y="5147667"/>
            <a:ext cx="254913" cy="254913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4577000" y="5747266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עונש מצטבר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 12"/>
          <p:cNvSpPr/>
          <p:nvPr/>
        </p:nvSpPr>
        <p:spPr>
          <a:xfrm>
            <a:off x="755332" y="6155531"/>
            <a:ext cx="6182201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כרטיס אדום שני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- הפסקת סיבוב הצליפה, אך שמירה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הנקודות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שהושגו עד כה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E602D118-FBAA-CF6B-FE8C-A822B997B85A}"/>
              </a:ext>
            </a:extLst>
          </p:cNvPr>
          <p:cNvSpPr/>
          <p:nvPr/>
        </p:nvSpPr>
        <p:spPr>
          <a:xfrm>
            <a:off x="8625483" y="473402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חוקים כלליים: עמדת השחקן וכרטיסים אדומים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A752BCD5-F950-98CD-1F0F-1A37E63BD885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D05F3-7ECF-60C3-8495-78FD8496D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D8FA9FCE-6117-D266-2792-A3EB4F349799}"/>
              </a:ext>
            </a:extLst>
          </p:cNvPr>
          <p:cNvSpPr/>
          <p:nvPr/>
        </p:nvSpPr>
        <p:spPr>
          <a:xfrm>
            <a:off x="7315200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4DBCB299-0DE5-A1C8-F472-10C53EE5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35" y="2329636"/>
            <a:ext cx="566499" cy="566499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14C51430-9338-6869-D021-3B9DB64DE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75587" y="2468880"/>
            <a:ext cx="254913" cy="254913"/>
          </a:xfrm>
          <a:prstGeom prst="rect">
            <a:avLst/>
          </a:prstGeom>
        </p:spPr>
      </p:pic>
      <p:sp>
        <p:nvSpPr>
          <p:cNvPr id="8" name="Shape 4">
            <a:extLst>
              <a:ext uri="{FF2B5EF4-FFF2-40B4-BE49-F238E27FC236}">
                <a16:creationId xmlns:a16="http://schemas.microsoft.com/office/drawing/2014/main" id="{A69B1367-DBA9-DF50-589B-D154F24D0CDC}"/>
              </a:ext>
            </a:extLst>
          </p:cNvPr>
          <p:cNvSpPr/>
          <p:nvPr/>
        </p:nvSpPr>
        <p:spPr>
          <a:xfrm>
            <a:off x="566499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DA05491D-4957-5E6B-021A-75B32310C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34" y="2313146"/>
            <a:ext cx="566499" cy="566499"/>
          </a:xfrm>
          <a:prstGeom prst="rect">
            <a:avLst/>
          </a:prstGeom>
        </p:spPr>
      </p:pic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8C2661FC-EB0D-421D-30CC-A848B3EB50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6887" y="2468880"/>
            <a:ext cx="254913" cy="254913"/>
          </a:xfrm>
          <a:prstGeom prst="rect">
            <a:avLst/>
          </a:prstGeom>
        </p:spPr>
      </p:pic>
      <p:sp>
        <p:nvSpPr>
          <p:cNvPr id="13" name="Shape 7">
            <a:extLst>
              <a:ext uri="{FF2B5EF4-FFF2-40B4-BE49-F238E27FC236}">
                <a16:creationId xmlns:a16="http://schemas.microsoft.com/office/drawing/2014/main" id="{99824F20-7D2C-CDD3-BF48-B2A7369AB054}"/>
              </a:ext>
            </a:extLst>
          </p:cNvPr>
          <p:cNvSpPr/>
          <p:nvPr/>
        </p:nvSpPr>
        <p:spPr>
          <a:xfrm>
            <a:off x="7315199" y="4803100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4" name="Image 4" descr="preencoded.png">
            <a:extLst>
              <a:ext uri="{FF2B5EF4-FFF2-40B4-BE49-F238E27FC236}">
                <a16:creationId xmlns:a16="http://schemas.microsoft.com/office/drawing/2014/main" id="{F00604D6-29D5-9D38-3E84-31E1FD9D3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19735" y="4930615"/>
            <a:ext cx="566499" cy="566499"/>
          </a:xfrm>
          <a:prstGeom prst="rect">
            <a:avLst/>
          </a:prstGeom>
        </p:spPr>
      </p:pic>
      <p:pic>
        <p:nvPicPr>
          <p:cNvPr id="15" name="Image 5" descr="preencoded.png">
            <a:extLst>
              <a:ext uri="{FF2B5EF4-FFF2-40B4-BE49-F238E27FC236}">
                <a16:creationId xmlns:a16="http://schemas.microsoft.com/office/drawing/2014/main" id="{18C526D8-F05B-64E3-1BC4-B14DFFFCD5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75587" y="5147667"/>
            <a:ext cx="254913" cy="254913"/>
          </a:xfrm>
          <a:prstGeom prst="rect">
            <a:avLst/>
          </a:prstGeom>
        </p:spPr>
      </p:pic>
      <p:sp>
        <p:nvSpPr>
          <p:cNvPr id="18" name="Shape 10">
            <a:extLst>
              <a:ext uri="{FF2B5EF4-FFF2-40B4-BE49-F238E27FC236}">
                <a16:creationId xmlns:a16="http://schemas.microsoft.com/office/drawing/2014/main" id="{FFFE21AE-C84A-260C-3EE5-BB9F993F1F34}"/>
              </a:ext>
            </a:extLst>
          </p:cNvPr>
          <p:cNvSpPr/>
          <p:nvPr/>
        </p:nvSpPr>
        <p:spPr>
          <a:xfrm>
            <a:off x="566499" y="4803099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9A5B012B-CEC4-8AD7-DE35-A6B96063F3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7526" y="4930615"/>
            <a:ext cx="566499" cy="566499"/>
          </a:xfrm>
          <a:prstGeom prst="rect">
            <a:avLst/>
          </a:prstGeom>
        </p:spPr>
      </p:pic>
      <p:pic>
        <p:nvPicPr>
          <p:cNvPr id="20" name="Image 7" descr="preencoded.png">
            <a:extLst>
              <a:ext uri="{FF2B5EF4-FFF2-40B4-BE49-F238E27FC236}">
                <a16:creationId xmlns:a16="http://schemas.microsoft.com/office/drawing/2014/main" id="{FAE08328-77B1-2603-D962-16C5B3A2CD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6887" y="5147667"/>
            <a:ext cx="254913" cy="254913"/>
          </a:xfrm>
          <a:prstGeom prst="rect">
            <a:avLst/>
          </a:prstGeom>
        </p:spPr>
      </p:pic>
      <p:sp>
        <p:nvSpPr>
          <p:cNvPr id="32" name="Text 0">
            <a:extLst>
              <a:ext uri="{FF2B5EF4-FFF2-40B4-BE49-F238E27FC236}">
                <a16:creationId xmlns:a16="http://schemas.microsoft.com/office/drawing/2014/main" id="{1BA6F1C5-97CD-9602-B42F-AE41E5EB7259}"/>
              </a:ext>
            </a:extLst>
          </p:cNvPr>
          <p:cNvSpPr/>
          <p:nvPr/>
        </p:nvSpPr>
        <p:spPr>
          <a:xfrm>
            <a:off x="4577000" y="473402"/>
            <a:ext cx="9203651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חוקים כלליים: נהלים אחרים ושימוש </a:t>
            </a:r>
            <a:r>
              <a:rPr lang="he-IL" sz="40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בוידיאו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41138ACB-4F02-7A22-6550-07E8117CD2C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834958F2-B699-2289-C370-60D2B28CEBB9}"/>
              </a:ext>
            </a:extLst>
          </p:cNvPr>
          <p:cNvSpPr/>
          <p:nvPr/>
        </p:nvSpPr>
        <p:spPr>
          <a:xfrm>
            <a:off x="4949491" y="2974674"/>
            <a:ext cx="1712000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שימוש בווידאו - כרטיס ירוק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 9">
            <a:extLst>
              <a:ext uri="{FF2B5EF4-FFF2-40B4-BE49-F238E27FC236}">
                <a16:creationId xmlns:a16="http://schemas.microsoft.com/office/drawing/2014/main" id="{33706E7E-3E1B-7A12-1B42-A4E13C5C3698}"/>
              </a:ext>
            </a:extLst>
          </p:cNvPr>
          <p:cNvSpPr/>
          <p:nvPr/>
        </p:nvSpPr>
        <p:spPr>
          <a:xfrm>
            <a:off x="666975" y="3162132"/>
            <a:ext cx="5994516" cy="414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כל מאמן מקבל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כרטיס ירוק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לבקשת שידור חוזר.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הבקשה מתקבלת - ניתן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לשימוש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חוזר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נדחית - אין תלונות נוספות עד סוף הסיבוב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 17">
            <a:extLst>
              <a:ext uri="{FF2B5EF4-FFF2-40B4-BE49-F238E27FC236}">
                <a16:creationId xmlns:a16="http://schemas.microsoft.com/office/drawing/2014/main" id="{3DB50337-9DC5-D167-6A32-8DDF3EF40C15}"/>
              </a:ext>
            </a:extLst>
          </p:cNvPr>
          <p:cNvSpPr/>
          <p:nvPr/>
        </p:nvSpPr>
        <p:spPr>
          <a:xfrm>
            <a:off x="11136868" y="2948075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התנהלות על המסלול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 18">
            <a:extLst>
              <a:ext uri="{FF2B5EF4-FFF2-40B4-BE49-F238E27FC236}">
                <a16:creationId xmlns:a16="http://schemas.microsoft.com/office/drawing/2014/main" id="{145E51A4-CD59-C555-2A5C-FDEF008A42D3}"/>
              </a:ext>
            </a:extLst>
          </p:cNvPr>
          <p:cNvSpPr/>
          <p:nvPr/>
        </p:nvSpPr>
        <p:spPr>
          <a:xfrm>
            <a:off x="9414391" y="3431945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התערבות אסורה למאמנים או שחקנים אחרים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 19">
            <a:extLst>
              <a:ext uri="{FF2B5EF4-FFF2-40B4-BE49-F238E27FC236}">
                <a16:creationId xmlns:a16="http://schemas.microsoft.com/office/drawing/2014/main" id="{D3EF3326-BDB1-B391-AA26-2603D29E387B}"/>
              </a:ext>
            </a:extLst>
          </p:cNvPr>
          <p:cNvSpPr/>
          <p:nvPr/>
        </p:nvSpPr>
        <p:spPr>
          <a:xfrm>
            <a:off x="9414391" y="3903908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מיקום מאמן: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מאחורי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עמדת הצליפה בלבד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Text 14">
            <a:extLst>
              <a:ext uri="{FF2B5EF4-FFF2-40B4-BE49-F238E27FC236}">
                <a16:creationId xmlns:a16="http://schemas.microsoft.com/office/drawing/2014/main" id="{86573ED7-5651-C5B4-7B86-0909E5317A09}"/>
              </a:ext>
            </a:extLst>
          </p:cNvPr>
          <p:cNvSpPr/>
          <p:nvPr/>
        </p:nvSpPr>
        <p:spPr>
          <a:xfrm>
            <a:off x="11136867" y="5559493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ניהול זמן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 15">
            <a:extLst>
              <a:ext uri="{FF2B5EF4-FFF2-40B4-BE49-F238E27FC236}">
                <a16:creationId xmlns:a16="http://schemas.microsoft.com/office/drawing/2014/main" id="{1B2D631C-F70E-4149-5B7F-85382808C39A}"/>
              </a:ext>
            </a:extLst>
          </p:cNvPr>
          <p:cNvSpPr/>
          <p:nvPr/>
        </p:nvSpPr>
        <p:spPr>
          <a:xfrm>
            <a:off x="9359453" y="6464025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עצירת הזמן: </a:t>
            </a:r>
            <a:r>
              <a:rPr kumimoji="0" lang="he-IL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ברגע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שהכדור עוזב את יד השחקן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" name="Text 16">
            <a:extLst>
              <a:ext uri="{FF2B5EF4-FFF2-40B4-BE49-F238E27FC236}">
                <a16:creationId xmlns:a16="http://schemas.microsoft.com/office/drawing/2014/main" id="{AFF4B5FD-4341-C99A-2722-C4BBA62B3A73}"/>
              </a:ext>
            </a:extLst>
          </p:cNvPr>
          <p:cNvSpPr/>
          <p:nvPr/>
        </p:nvSpPr>
        <p:spPr>
          <a:xfrm>
            <a:off x="9414390" y="6825908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הכרזת זמן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לאחר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כל תרגיל על ידי שולחן הניקוד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id="{DF17F890-7774-CFF2-6BA1-2DC338595646}"/>
              </a:ext>
            </a:extLst>
          </p:cNvPr>
          <p:cNvSpPr/>
          <p:nvPr/>
        </p:nvSpPr>
        <p:spPr>
          <a:xfrm>
            <a:off x="9359453" y="5885856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u="sng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תחילת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sng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הזמן</a:t>
            </a:r>
            <a:r>
              <a:rPr kumimoji="0" lang="he-IL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כאשר שופט הנקודות הרים את ידו לאחר </a:t>
            </a:r>
          </a:p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הסרת תבנית סידור הכדורים.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B4F58B95-582E-9029-5FA5-EF3C4D463204}"/>
              </a:ext>
            </a:extLst>
          </p:cNvPr>
          <p:cNvSpPr/>
          <p:nvPr/>
        </p:nvSpPr>
        <p:spPr>
          <a:xfrm>
            <a:off x="5124972" y="5590767"/>
            <a:ext cx="1620917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נוהל איחורים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Text 12">
            <a:extLst>
              <a:ext uri="{FF2B5EF4-FFF2-40B4-BE49-F238E27FC236}">
                <a16:creationId xmlns:a16="http://schemas.microsoft.com/office/drawing/2014/main" id="{19F401D8-A7FC-4288-7BCC-92DE21C776EC}"/>
              </a:ext>
            </a:extLst>
          </p:cNvPr>
          <p:cNvSpPr/>
          <p:nvPr/>
        </p:nvSpPr>
        <p:spPr>
          <a:xfrm>
            <a:off x="377667" y="5725733"/>
            <a:ext cx="6461046" cy="414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ct val="150000"/>
              </a:lnSpc>
            </a:pPr>
            <a:r>
              <a:rPr kumimoji="0" lang="he-IL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קריאה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sng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ראשונה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דקות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להתייצבות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קריאה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שנייה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עונש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 פחות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נקודות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|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אי-נוכחות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5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דקות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לאחר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הקריאה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השנייה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הדחה מהתחרות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41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9361326" y="1400486"/>
            <a:ext cx="4663835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9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זכויות והשתתפות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2"/>
          <p:cNvSpPr/>
          <p:nvPr/>
        </p:nvSpPr>
        <p:spPr>
          <a:xfrm>
            <a:off x="6164132" y="1805060"/>
            <a:ext cx="7861030" cy="1867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מתחרה אחד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למדינה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בתחרות</a:t>
            </a: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אלוף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עולם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נוכחי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רשאי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להגן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תוארו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גם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ללא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העפלה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מחודשת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ארבע מקומות ראשונים זוכים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/>
          <p:cNvSpPr/>
          <p:nvPr/>
        </p:nvSpPr>
        <p:spPr>
          <a:xfrm>
            <a:off x="9261987" y="4069359"/>
            <a:ext cx="4663835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9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פרסים והוקרה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/>
          <p:cNvSpPr/>
          <p:nvPr/>
        </p:nvSpPr>
        <p:spPr>
          <a:xfrm>
            <a:off x="5013065" y="4557307"/>
            <a:ext cx="9004478" cy="2736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מקום ראשון זוכה מדליית זהב, גביע אלוף עולם אישי, גביע לפדרציה וחולצת אלוף עולם. 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מקום שני  מדליית כסף, גביע אישי גביע לפדרציה, שתוגש על ידי הוועדה המארגנת.</a:t>
            </a:r>
            <a:endParaRPr kumimoji="0" lang="en-US" alt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מקום שלישי מדליית ארד,  וגביע שיוגש על ידי הוועדה המארגנת.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המדליות ניתנות על ידי ה-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FIPJP</a:t>
            </a: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על דוכן המנצחים 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יחד עם טקס </a:t>
            </a:r>
            <a:r>
              <a:rPr lang="he-IL" altLang="he-IL" sz="20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</a:t>
            </a: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מלווה בהנפת דגלי הלאום של המדליסטים ובנגינת ההמנון הלאומי של הזוכה.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37" y="2780650"/>
            <a:ext cx="4042588" cy="4042588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B53D778B-DEFD-47CA-5149-6016716D0930}"/>
              </a:ext>
            </a:extLst>
          </p:cNvPr>
          <p:cNvSpPr/>
          <p:nvPr/>
        </p:nvSpPr>
        <p:spPr>
          <a:xfrm>
            <a:off x="8255232" y="2835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תואר ופרסים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276C6835-D8D7-2381-F94D-DBC8ADBE028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25878" y="889159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מהי תחרות דיוק צליפה?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84992" y="2193746"/>
            <a:ext cx="12184201" cy="11162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תחרות אישית המודדת יכולת צליפה במטרות 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במרחקים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שונים</a:t>
            </a:r>
            <a:r>
              <a:rPr lang="he-IL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endParaRPr lang="en-US" sz="2400" b="1" dirty="0"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המבוצעת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על מסלול ייעודי עם מעגלי זריקה ומעגלי מטרה.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5669279" y="4114800"/>
            <a:ext cx="7971417" cy="18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תחרות הדיוק משמשת כענף רשמי באליפויות העולם 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מטעם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FIPJP</a:t>
            </a:r>
            <a:r>
              <a:rPr lang="he-IL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    </a:t>
            </a:r>
            <a:r>
              <a:rPr lang="he-IL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ומ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הווה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מדד למצוינות טכנית של שחקנים.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FCA85C5-66E4-D9B6-436A-EC1B2BE9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953" b="32986"/>
          <a:stretch>
            <a:fillRect/>
          </a:stretch>
        </p:blipFill>
        <p:spPr>
          <a:xfrm>
            <a:off x="435270" y="4361422"/>
            <a:ext cx="4050669" cy="3603632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3BBF375-3B97-1B68-5C5D-93AFE1018B21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115997E9-0B28-C4E7-EFA8-AFC259FF5766}"/>
              </a:ext>
            </a:extLst>
          </p:cNvPr>
          <p:cNvSpPr/>
          <p:nvPr/>
        </p:nvSpPr>
        <p:spPr>
          <a:xfrm>
            <a:off x="1503121" y="5410425"/>
            <a:ext cx="12184201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DCF75D-AFCD-9B65-5A30-5F4D9DAD53C2}"/>
              </a:ext>
            </a:extLst>
          </p:cNvPr>
          <p:cNvSpPr txBox="1"/>
          <p:nvPr/>
        </p:nvSpPr>
        <p:spPr>
          <a:xfrm>
            <a:off x="5155168" y="2114073"/>
            <a:ext cx="7315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מעגל זריקה – היכן שהשחקן עומד 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מעגל מטרה – היכן שכדור מטרה ממוקם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כדור מטרה – כדור בתוך מעגל מטרה בו צולפים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he-IL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כדור מכשול – כדורים המפריעים למטרה </a:t>
            </a:r>
            <a:r>
              <a:rPr kumimoji="0" lang="he-IL" alt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וקושונה</a:t>
            </a:r>
            <a:r>
              <a:rPr kumimoji="0" lang="he-IL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מכשול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he-IL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כדור צליפה – כדור שהשחקן מוציא מידו </a:t>
            </a:r>
            <a:endParaRPr kumimoji="0" lang="fr-FR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5341E364-D8D5-FF6D-1DB9-B966122112AF}"/>
              </a:ext>
            </a:extLst>
          </p:cNvPr>
          <p:cNvSpPr/>
          <p:nvPr/>
        </p:nvSpPr>
        <p:spPr>
          <a:xfrm>
            <a:off x="7315200" y="628615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050"/>
              </a:lnSpc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מונחים</a:t>
            </a:r>
            <a:endParaRPr lang="en-US" sz="40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9266" y="4960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מבנה </a:t>
            </a:r>
            <a:r>
              <a:rPr lang="en-US" sz="4450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מסלול</a:t>
            </a:r>
            <a:r>
              <a:rPr lang="en-US" sz="445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445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הצליפה</a:t>
            </a:r>
            <a:endParaRPr lang="en-US" sz="445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950037" y="1663502"/>
            <a:ext cx="4196358" cy="4039791"/>
          </a:xfrm>
          <a:prstGeom prst="roundRect">
            <a:avLst>
              <a:gd name="adj" fmla="val 84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354" y="1846209"/>
            <a:ext cx="680442" cy="6804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16520" y="2033256"/>
            <a:ext cx="306110" cy="3061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774561" y="275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מעגלי זריקה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9867067" y="324388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מעגלים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בקוטר 50 ס״מ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4"/>
          <p:cNvSpPr/>
          <p:nvPr/>
        </p:nvSpPr>
        <p:spPr>
          <a:xfrm>
            <a:off x="9867067" y="374287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6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5"/>
          <p:cNvSpPr/>
          <p:nvPr/>
        </p:nvSpPr>
        <p:spPr>
          <a:xfrm>
            <a:off x="9867067" y="4185073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867067" y="4627271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 8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867067" y="5069469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 9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217081" y="1619395"/>
            <a:ext cx="4196358" cy="4039791"/>
          </a:xfrm>
          <a:prstGeom prst="roundRect">
            <a:avLst>
              <a:gd name="adj" fmla="val 84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182" y="1846209"/>
            <a:ext cx="680442" cy="680442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3348" y="2033256"/>
            <a:ext cx="306110" cy="30611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351389" y="275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מעגל מטרה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5443895" y="324388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טרה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בקוטר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793909" y="1619395"/>
            <a:ext cx="4196358" cy="4039791"/>
          </a:xfrm>
          <a:prstGeom prst="roundRect">
            <a:avLst>
              <a:gd name="adj" fmla="val 84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10" y="1846209"/>
            <a:ext cx="680442" cy="680442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0177" y="2033256"/>
            <a:ext cx="306110" cy="30611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1928217" y="275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מיקום ה</a:t>
            </a:r>
            <a:r>
              <a:rPr lang="he-IL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מטרה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Text 15"/>
          <p:cNvSpPr/>
          <p:nvPr/>
        </p:nvSpPr>
        <p:spPr>
          <a:xfrm>
            <a:off x="1020723" y="4239629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המכשול (</a:t>
            </a: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או כדור ) בהתאם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לתרגיל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1020723" y="322673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המטרה ממוקמת תמיד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במרכז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המטרה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מדויק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C863BA16-AC78-9AD4-930A-F51A100C8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36990" r="31779" b="15152"/>
          <a:stretch>
            <a:fillRect/>
          </a:stretch>
        </p:blipFill>
        <p:spPr bwMode="auto">
          <a:xfrm>
            <a:off x="793909" y="4990174"/>
            <a:ext cx="10800679" cy="28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05AACCFD-F1AA-171B-2A29-AFCF5A61C0EC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49484" y="6574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ציוד התחרות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588005" y="2382401"/>
            <a:ext cx="3664744" cy="2252305"/>
          </a:xfrm>
          <a:prstGeom prst="roundRect">
            <a:avLst>
              <a:gd name="adj" fmla="val 649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456" y="2136935"/>
            <a:ext cx="121920" cy="225230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155595" y="25225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כדורי מטרה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9903947" y="3020442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קוטר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74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מילימטר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4"/>
          <p:cNvSpPr/>
          <p:nvPr/>
        </p:nvSpPr>
        <p:spPr>
          <a:xfrm>
            <a:off x="9875780" y="3462640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משקל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700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גרם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5"/>
          <p:cNvSpPr/>
          <p:nvPr/>
        </p:nvSpPr>
        <p:spPr>
          <a:xfrm>
            <a:off x="9875780" y="3904838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צבע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בהיר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לזיהוי קל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01367" y="2371221"/>
            <a:ext cx="3664863" cy="2252305"/>
          </a:xfrm>
          <a:prstGeom prst="roundRect">
            <a:avLst>
              <a:gd name="adj" fmla="val 649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731" y="2144406"/>
            <a:ext cx="121920" cy="225230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374433" y="25500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הקושונה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298510" y="3083494"/>
            <a:ext cx="3058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חומר: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עץ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298510" y="3525692"/>
            <a:ext cx="3058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קוטר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30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מ״מ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1298510" y="3967890"/>
            <a:ext cx="3058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משקל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גרם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5042395" y="2386163"/>
            <a:ext cx="3937019" cy="2252305"/>
          </a:xfrm>
          <a:prstGeom prst="roundRect">
            <a:avLst>
              <a:gd name="adj" fmla="val 649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288" y="4623526"/>
            <a:ext cx="121920" cy="225230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795444" y="25222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כדורי מכשול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5571964" y="3020442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צבע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כהה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להבחנה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5571964" y="3462640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מידות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זהות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לכדורי המטרה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5571964" y="3904839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תפקיד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יצירת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אתגר בזריקה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DED4C29-BB01-3A55-A98E-A08B94628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6144" r="49641"/>
          <a:stretch>
            <a:fillRect/>
          </a:stretch>
        </p:blipFill>
        <p:spPr>
          <a:xfrm>
            <a:off x="7426720" y="5289190"/>
            <a:ext cx="1203959" cy="122254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386E3C6C-04BF-9EC9-F486-8763E3961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6144" r="49641"/>
          <a:stretch>
            <a:fillRect/>
          </a:stretch>
        </p:blipFill>
        <p:spPr>
          <a:xfrm>
            <a:off x="6111241" y="5289190"/>
            <a:ext cx="1203959" cy="1222548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71B4B781-0274-3635-2C11-C72A404DC3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6144" r="49641"/>
          <a:stretch>
            <a:fillRect/>
          </a:stretch>
        </p:blipFill>
        <p:spPr>
          <a:xfrm>
            <a:off x="10818397" y="5289190"/>
            <a:ext cx="1203959" cy="122254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A2015C3-613A-A061-D4EA-98FE835536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917" t="44696" r="30478" b="20684"/>
          <a:stretch>
            <a:fillRect/>
          </a:stretch>
        </p:blipFill>
        <p:spPr>
          <a:xfrm>
            <a:off x="2404129" y="5529430"/>
            <a:ext cx="1127965" cy="839097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9407F28C-86D8-CBD9-94D5-E1F4242BDB6D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81141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מיקום מטרות ומכשולים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793626" y="18707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עקרונות מיקום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2"/>
          <p:cNvSpPr/>
          <p:nvPr/>
        </p:nvSpPr>
        <p:spPr>
          <a:xfrm>
            <a:off x="1226373" y="2405407"/>
            <a:ext cx="123438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כל המיקומים נקבעים על פי תבנית מאושרת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FIPJP 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המבטיחה אחידות בין תחרויות שונות ברחבי העולם.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028644" y="323322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01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929" y="3918249"/>
            <a:ext cx="3688675" cy="30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857538" y="3744570"/>
            <a:ext cx="3404299" cy="489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מכשול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(תרגיל 2 ו-  4  )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4552943" y="4188607"/>
            <a:ext cx="3688675" cy="7597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רווח מדויק של 10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ס״מ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ביניהם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נמדד מקצה עד קצה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7715952" y="325314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02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43" y="3975439"/>
            <a:ext cx="3688794" cy="30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793626" y="59588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מכשולים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(תרגיל 3)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51420" y="6427767"/>
            <a:ext cx="3688794" cy="914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רווח צר של 3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ס״מ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בלבד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ביניהם לבין כדור המטרה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3137125" y="552707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03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321" y="5765861"/>
            <a:ext cx="7604284" cy="30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655598" y="59388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(תרגיל 5)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4366505" y="6473556"/>
            <a:ext cx="4124328" cy="1094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הקושונה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ממוקם 20 ס"מ מקצה מעגל המטרה 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מיקומו במרחק של 6.2 מ', 7.2 מ', 8.2 מ', 9.2 מ'.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FD0E6AEC-AA26-BA84-5E53-180EDEA5E3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84"/>
          <a:stretch>
            <a:fillRect/>
          </a:stretch>
        </p:blipFill>
        <p:spPr>
          <a:xfrm>
            <a:off x="86061" y="3131212"/>
            <a:ext cx="4038967" cy="3999467"/>
          </a:xfrm>
          <a:prstGeom prst="rect">
            <a:avLst/>
          </a:prstGeom>
        </p:spPr>
      </p:pic>
      <p:sp>
        <p:nvSpPr>
          <p:cNvPr id="19" name="Text 4">
            <a:extLst>
              <a:ext uri="{FF2B5EF4-FFF2-40B4-BE49-F238E27FC236}">
                <a16:creationId xmlns:a16="http://schemas.microsoft.com/office/drawing/2014/main" id="{E71C3399-28C9-C3B5-8605-F4169EF97BBC}"/>
              </a:ext>
            </a:extLst>
          </p:cNvPr>
          <p:cNvSpPr/>
          <p:nvPr/>
        </p:nvSpPr>
        <p:spPr>
          <a:xfrm>
            <a:off x="10734995" y="36906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מטרה (תרגיל 1)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4A62EE5E-1846-4C3A-910F-153399CC5468}"/>
              </a:ext>
            </a:extLst>
          </p:cNvPr>
          <p:cNvSpPr/>
          <p:nvPr/>
        </p:nvSpPr>
        <p:spPr>
          <a:xfrm>
            <a:off x="10021403" y="4101517"/>
            <a:ext cx="3548828" cy="1098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ממוקם במרכז מעגל המטרה 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מקצה מעגל הזריקה (6.5 מ', 7.5 מ', 8.5 מ',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9.5 מ'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ADF06B2E-C4A3-55F0-BE37-86B923C273D4}"/>
              </a:ext>
            </a:extLst>
          </p:cNvPr>
          <p:cNvSpPr/>
          <p:nvPr/>
        </p:nvSpPr>
        <p:spPr>
          <a:xfrm>
            <a:off x="7805581" y="546674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04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8FDF892C-6B80-DADC-8DAC-0BE3E349A45C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08726" y="69574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כללי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ם של זריקה תקפה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171867" y="2666762"/>
            <a:ext cx="3664744" cy="2040493"/>
          </a:xfrm>
          <a:prstGeom prst="roundRect">
            <a:avLst>
              <a:gd name="adj" fmla="val 7170"/>
            </a:avLst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867" y="2636282"/>
            <a:ext cx="3664744" cy="12192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017" y="2326600"/>
            <a:ext cx="680442" cy="68044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1868210" y="2496741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3"/>
          <p:cNvSpPr/>
          <p:nvPr/>
        </p:nvSpPr>
        <p:spPr>
          <a:xfrm>
            <a:off x="10744081" y="3233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חובת מגע ראשוני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429161" y="3724156"/>
            <a:ext cx="31501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הכדור חייב לגעת ברצפה בתוך גבולות מעגל המטרה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280190" y="2666762"/>
            <a:ext cx="3664863" cy="2040493"/>
          </a:xfrm>
          <a:prstGeom prst="roundRect">
            <a:avLst>
              <a:gd name="adj" fmla="val 7170"/>
            </a:avLst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2636282"/>
            <a:ext cx="3664863" cy="121920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340" y="2326600"/>
            <a:ext cx="680442" cy="68044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976533" y="2496741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100" dirty="0"/>
          </a:p>
        </p:txBody>
      </p:sp>
      <p:sp>
        <p:nvSpPr>
          <p:cNvPr id="14" name="Text 7"/>
          <p:cNvSpPr/>
          <p:nvPr/>
        </p:nvSpPr>
        <p:spPr>
          <a:xfrm>
            <a:off x="6852523" y="3233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פסילת זריקה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8"/>
          <p:cNvSpPr/>
          <p:nvPr/>
        </p:nvSpPr>
        <p:spPr>
          <a:xfrm>
            <a:off x="6280190" y="3724156"/>
            <a:ext cx="3407569" cy="1380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מסתיימת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במגע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חלקי או מלא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בקצה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המטרה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או המשטח, נחשבת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פסולה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6280190" y="5274231"/>
            <a:ext cx="7556421" cy="1677591"/>
          </a:xfrm>
          <a:prstGeom prst="roundRect">
            <a:avLst>
              <a:gd name="adj" fmla="val 8721"/>
            </a:avLst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5243751"/>
            <a:ext cx="7556421" cy="121920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179" y="4934069"/>
            <a:ext cx="680442" cy="680442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9922371" y="5104209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100" dirty="0"/>
          </a:p>
        </p:txBody>
      </p:sp>
      <p:sp>
        <p:nvSpPr>
          <p:cNvPr id="20" name="Text 11"/>
          <p:cNvSpPr/>
          <p:nvPr/>
        </p:nvSpPr>
        <p:spPr>
          <a:xfrm>
            <a:off x="10744081" y="58412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כלי עזר לזיהוי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12"/>
          <p:cNvSpPr/>
          <p:nvPr/>
        </p:nvSpPr>
        <p:spPr>
          <a:xfrm>
            <a:off x="6537484" y="6331625"/>
            <a:ext cx="70418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מומלץ שימוש בגיר או פלסטלינה לזיהוי מדויק של נקודת המגע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E77A744-881F-356B-AE26-E3EA02C6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37201" r="35352" b="15407"/>
          <a:stretch>
            <a:fillRect/>
          </a:stretch>
        </p:blipFill>
        <p:spPr bwMode="auto">
          <a:xfrm>
            <a:off x="252066" y="2420472"/>
            <a:ext cx="5535168" cy="43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D1124702-D55E-742F-B769-A38F68704B3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בתחרות צליפה 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788610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0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895052" y="3093588"/>
            <a:ext cx="2835235" cy="608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ללא ניקוד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88610" y="3584006"/>
            <a:ext cx="3048000" cy="1246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rtl="1">
              <a:lnSpc>
                <a:spcPts val="28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    - כדור צליפה לא תקף , 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- פגיעה במכשול לפני פגיעה בכדור המטרה (תרגיל 2,4)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/>
          <p:cNvSpPr/>
          <p:nvPr/>
        </p:nvSpPr>
        <p:spPr>
          <a:xfrm>
            <a:off x="7457003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1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63445" y="30935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נקודה אחת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69887" y="3584006"/>
            <a:ext cx="283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אך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ללא יציאת כדור המטרה מהמעגל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7"/>
          <p:cNvSpPr/>
          <p:nvPr/>
        </p:nvSpPr>
        <p:spPr>
          <a:xfrm>
            <a:off x="4125397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3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31838" y="30935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שלוש נקודות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25397" y="3551086"/>
            <a:ext cx="3048119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תקפה, כדור המטרה וכדור הצליפה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יוצאים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ממעגל המטרה. 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בתרגיל עם מכשול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ללא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במכשול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.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– פגיעה </a:t>
            </a: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והוא נשאר במעגל המטרה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5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00232" y="30935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חמש נקודות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790" y="3551086"/>
            <a:ext cx="3048119" cy="2221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מדויקת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היוצא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ממעגל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המטרה במלוא היקפו, כדור הצליפה נשאר במקומו .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– פגיעה </a:t>
            </a: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והוא יוצא ממעגל המטרה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900232" y="6441583"/>
            <a:ext cx="13042821" cy="963811"/>
          </a:xfrm>
          <a:prstGeom prst="roundRect">
            <a:avLst>
              <a:gd name="adj" fmla="val 3530"/>
            </a:avLst>
          </a:prstGeom>
          <a:solidFill>
            <a:srgbClr val="C3CFEF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6621189"/>
            <a:ext cx="283488" cy="226814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530906" y="6560586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מקסימום נקודות לסדרה:</a:t>
            </a:r>
            <a:r>
              <a:rPr lang="en-US" sz="28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100 </a:t>
            </a:r>
            <a:r>
              <a:rPr lang="he-IL" sz="28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נקודות</a:t>
            </a:r>
            <a:r>
              <a:rPr lang="en-US" sz="28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בסבב מושלם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6061C52D-211E-D8E7-FCE7-F364E8BE7900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1658</Words>
  <Application>Microsoft Office PowerPoint</Application>
  <PresentationFormat>מותאם אישית</PresentationFormat>
  <Paragraphs>333</Paragraphs>
  <Slides>25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25</vt:i4>
      </vt:variant>
    </vt:vector>
  </HeadingPairs>
  <TitlesOfParts>
    <vt:vector size="36" baseType="lpstr">
      <vt:lpstr>Times New Roman</vt:lpstr>
      <vt:lpstr>Roboto Slab</vt:lpstr>
      <vt:lpstr>Roboto</vt:lpstr>
      <vt:lpstr>Wingdings</vt:lpstr>
      <vt:lpstr>Calibri</vt:lpstr>
      <vt:lpstr>David</vt:lpstr>
      <vt:lpstr>Arial</vt:lpstr>
      <vt:lpstr>Office Theme</vt:lpstr>
      <vt:lpstr>Modèle par défaut</vt:lpstr>
      <vt:lpstr>1_Office Theme</vt:lpstr>
      <vt:lpstr>1_Modèle par défaut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CARMELA SHALEV</dc:creator>
  <cp:lastModifiedBy>CARMELA SHALEV</cp:lastModifiedBy>
  <cp:revision>19</cp:revision>
  <dcterms:created xsi:type="dcterms:W3CDTF">2025-11-24T09:16:00Z</dcterms:created>
  <dcterms:modified xsi:type="dcterms:W3CDTF">2025-11-27T09:41:58Z</dcterms:modified>
</cp:coreProperties>
</file>